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8" r:id="rId3"/>
    <p:sldId id="310" r:id="rId4"/>
    <p:sldId id="315" r:id="rId5"/>
    <p:sldId id="316" r:id="rId6"/>
    <p:sldId id="311" r:id="rId7"/>
    <p:sldId id="363" r:id="rId8"/>
    <p:sldId id="313" r:id="rId9"/>
    <p:sldId id="312" r:id="rId10"/>
    <p:sldId id="314" r:id="rId11"/>
    <p:sldId id="317" r:id="rId12"/>
    <p:sldId id="318" r:id="rId13"/>
    <p:sldId id="319" r:id="rId14"/>
    <p:sldId id="320" r:id="rId15"/>
    <p:sldId id="362" r:id="rId16"/>
    <p:sldId id="321" r:id="rId17"/>
    <p:sldId id="322" r:id="rId18"/>
    <p:sldId id="323" r:id="rId19"/>
    <p:sldId id="375" r:id="rId20"/>
    <p:sldId id="325" r:id="rId21"/>
    <p:sldId id="336" r:id="rId22"/>
    <p:sldId id="337" r:id="rId23"/>
    <p:sldId id="338" r:id="rId24"/>
    <p:sldId id="339" r:id="rId25"/>
    <p:sldId id="340" r:id="rId26"/>
    <p:sldId id="332" r:id="rId27"/>
    <p:sldId id="333" r:id="rId28"/>
    <p:sldId id="330" r:id="rId29"/>
    <p:sldId id="331" r:id="rId30"/>
    <p:sldId id="334" r:id="rId31"/>
    <p:sldId id="348" r:id="rId32"/>
    <p:sldId id="327" r:id="rId33"/>
    <p:sldId id="326" r:id="rId34"/>
    <p:sldId id="341" r:id="rId35"/>
    <p:sldId id="349" r:id="rId36"/>
    <p:sldId id="342" r:id="rId37"/>
    <p:sldId id="344" r:id="rId38"/>
    <p:sldId id="345" r:id="rId39"/>
    <p:sldId id="350" r:id="rId40"/>
    <p:sldId id="346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73" r:id="rId52"/>
    <p:sldId id="371" r:id="rId53"/>
    <p:sldId id="374" r:id="rId54"/>
    <p:sldId id="364" r:id="rId55"/>
    <p:sldId id="365" r:id="rId56"/>
    <p:sldId id="366" r:id="rId57"/>
    <p:sldId id="335" r:id="rId58"/>
    <p:sldId id="370" r:id="rId59"/>
    <p:sldId id="329" r:id="rId60"/>
    <p:sldId id="369" r:id="rId6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7223"/>
    <a:srgbClr val="F9E761"/>
    <a:srgbClr val="FD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5" autoAdjust="0"/>
    <p:restoredTop sz="92718" autoAdjust="0"/>
  </p:normalViewPr>
  <p:slideViewPr>
    <p:cSldViewPr>
      <p:cViewPr varScale="1">
        <p:scale>
          <a:sx n="75" d="100"/>
          <a:sy n="75" d="100"/>
        </p:scale>
        <p:origin x="1501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4CF7E8-947F-4656-92B8-4B0AA42E6D3D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45DB8DF-1420-48DE-B800-4ECC84FBE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D5576-30C7-49C8-8E2E-B3722194B29F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52" tIns="49076" rIns="98152" bIns="490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8152" tIns="49076" rIns="98152" bIns="490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CF7C96D-7AB7-426A-9F44-FFCB8A161F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BFC439-861C-4222-93A6-B3EB1181B518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47C4BD-6249-40B6-945E-1D9B8495175B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31A4DC-E07B-4844-9157-389D57A6A597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5E04EE-17EA-4570-9DDC-7B2F1F6BECA2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CE25F7-51BC-4256-A0B5-EFD9E67D57C6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F4C21E-6167-4286-BF4B-F0F63CC65D7A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613C38-B7CD-4E10-94C8-39D47D8C5A26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1DFBC3-9357-4095-AEF9-F10EB64E07AB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E13817-AED2-4A96-8DDC-79CC716304E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147F25-FCA9-49DA-8C0D-8AB9C0ED789E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B6D4B5-451C-4A90-847F-0969A76A4F79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3E6362-0DA2-4675-B9A0-D7C1264F7D8A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DEFE24-8E43-4382-A30F-5F3EEC36B37F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1C3A40-184F-442A-ACE4-8B91CCE109B5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C2366F-084A-4B70-A49E-F535609D3540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5F87C6-7029-4AF9-9C8F-E494041E01EA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9F283F-2D3A-439F-8348-7034D56D234D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830B79-A69F-41A6-9A27-FE1A4C09808D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FB01E0-9413-49E2-AD75-58883F9E64AC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AADD44-29DC-41A1-B9EA-CBF3E52529A8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2EE774-44F3-4E03-BEA6-962FA873668B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428911-5FE7-41F2-91AC-D9EE84BB3A60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9D5E19-BA3E-4B18-9126-D3059C25E316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DD1FE2-20F7-49A1-893B-EEF9F0B06BEE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DEF8C1-E694-4C51-BDC5-DDDF62F04703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772451-27E8-4ECE-9925-EBB092094898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7EF573-BCE9-43C1-8A45-1D03305E3B38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DB232-8F7B-445E-8CA7-F863F12B06F8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E51324-3255-472C-8E49-88788040D8F1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805D9-E8B8-4B47-9D51-9747976EC44D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D5C46C-F7F2-4F9F-B681-9434B82890B8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89820B-BA64-4489-8DAB-D28C96CB8F9B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9E7E62-37ED-484D-B63D-F8F326309D02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9895DE-4045-4114-8A8C-4CA5139715D8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2E120B-E8C7-463C-AF46-DF89290E2ED2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BFE94-04A3-459D-92E5-4128D6D12460}" type="slidenum">
              <a:rPr lang="en-GB" altLang="en-US" smtClean="0"/>
              <a:pPr/>
              <a:t>41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567558-9E49-4009-86CC-67231D10E2EB}" type="slidenum">
              <a:rPr lang="en-GB" altLang="en-US" smtClean="0"/>
              <a:pPr/>
              <a:t>42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197DDE-8E04-44A4-91DE-8F8229A32F36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2A57CF-D194-4BC7-BCC0-ED66A3CD42B7}" type="slidenum">
              <a:rPr lang="en-GB" altLang="en-US" smtClean="0"/>
              <a:pPr/>
              <a:t>44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053CDD-DD88-4E21-9544-AE4D64042421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5B36E-8B0D-497F-AA55-8E6B7D9A96A3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17437F-DC9E-4366-94F2-A622E900F93E}" type="slidenum">
              <a:rPr lang="en-GB" altLang="en-US" smtClean="0"/>
              <a:pPr/>
              <a:t>47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1521FB-A6BF-458D-A7AE-812A4B1A6106}" type="slidenum">
              <a:rPr lang="en-GB" altLang="en-US" smtClean="0"/>
              <a:pPr/>
              <a:t>48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0F05DC-1A90-4AF4-BBFE-C422BC6FBDC1}" type="slidenum">
              <a:rPr lang="en-GB" altLang="en-US" smtClean="0"/>
              <a:pPr/>
              <a:t>49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5046E5-DC87-4B0F-971B-C1AAC0A9DC12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D2886D-1A61-4502-92DD-4607BE3056A9}" type="slidenum">
              <a:rPr lang="en-GB" altLang="en-US" smtClean="0"/>
              <a:pPr/>
              <a:t>50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45926-0662-4231-A4BC-46D1C7AD73EE}" type="slidenum">
              <a:rPr lang="en-GB" altLang="en-US" smtClean="0"/>
              <a:pPr/>
              <a:t>51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B06B24-15A4-4F0C-951B-B47C889E3BF8}" type="slidenum">
              <a:rPr lang="en-GB" altLang="en-US" smtClean="0"/>
              <a:pPr/>
              <a:t>52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F9105A-9FA3-4E2C-A002-8B7B1EA0F7EC}" type="slidenum">
              <a:rPr lang="en-GB" altLang="en-US" smtClean="0"/>
              <a:pPr/>
              <a:t>53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34C9EC-745B-417E-9947-F04F1E5ED978}" type="slidenum">
              <a:rPr lang="en-GB" altLang="en-US" smtClean="0"/>
              <a:pPr/>
              <a:t>54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384CD7-C8CB-4F93-957E-1E846BD2130C}" type="slidenum">
              <a:rPr lang="en-GB" altLang="en-US" smtClean="0"/>
              <a:pPr/>
              <a:t>55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EE0A1B-B948-4681-A0E6-18294BE30DE5}" type="slidenum">
              <a:rPr lang="en-GB" altLang="en-US" smtClean="0"/>
              <a:pPr/>
              <a:t>56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77AE90-6C0A-4709-8501-C26A3E4C9D72}" type="slidenum">
              <a:rPr lang="en-GB" altLang="en-US" smtClean="0"/>
              <a:pPr/>
              <a:t>57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123D67-B8E2-441B-9772-F8D121A12A51}" type="slidenum">
              <a:rPr lang="en-GB" altLang="en-US" smtClean="0"/>
              <a:pPr/>
              <a:t>58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7C8A25-6B11-4E11-A16A-3A5F81C4FC83}" type="slidenum">
              <a:rPr lang="en-GB" altLang="en-US" smtClean="0"/>
              <a:pPr/>
              <a:t>59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EA64B7-DEB6-4652-8DD2-EAB524979171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21894B-8F6E-418B-BBD2-C931B7BC6644}" type="slidenum">
              <a:rPr lang="en-GB" altLang="en-US" smtClean="0"/>
              <a:pPr/>
              <a:t>60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D6F635-E7E6-42CD-A801-7A8A7B08CCA2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66EDC3-6002-42B1-82F3-5C05261FE6A3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BBE295-29D2-4004-98F3-4CF36223B3C8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67B6-8B68-4B25-BB9D-3A06822B2B7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0CDD-118C-4435-AB45-36D6F5013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607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66D6-E09F-4DE0-8871-46D1E6CB8740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FFFB-3025-49F5-99A7-257F78A9E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54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4568-B876-40F7-9050-2D3955DF15BF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80AD-CF39-4917-8960-7806D7183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1856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913E-EA01-48E4-9AE9-617A3223447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F999-C2F0-45D1-9C6D-8E1562A01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802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5B25-1B2A-4D5F-B3B7-0D9A03BAC40A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D2EB-721C-43BD-B284-D90B8309D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73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1219-4006-40AC-8DB4-188A2DF196F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A691-0CFE-4B92-9EEB-ACA233FA2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151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E682-74B9-423A-A0F6-9F08C4EC9924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FA2A-2DDD-4D09-93FE-3C039014B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183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B009-302F-44A6-B833-CDC5E5C03F4D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2E2D-4D0A-4306-8280-2EB34BF2A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92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8C51-E709-46E7-9125-4A1D9181435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DC83-7DC5-46FA-A807-1C55E6F2C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623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F3ED-BD6B-4580-A639-F7749F081C0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E6A7-43B2-41BF-A6D1-6F55607EA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076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B55-E674-42C1-9160-2D8C858440A6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B100-12F8-4454-A5B4-014316A02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54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A3EEA-5FB7-41BB-9E6E-27A48500410F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DE4AB5-9B13-497C-AB17-0184CB25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esther.muthoni\Local Settings\Temp\Temporary Directory 6 for GDC New Logos.zip\GDC New Logos\GDC New Logo - Aug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 b="76"/>
          <a:stretch>
            <a:fillRect/>
          </a:stretch>
        </p:blipFill>
        <p:spPr bwMode="auto">
          <a:xfrm>
            <a:off x="6629400" y="4724400"/>
            <a:ext cx="199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81000" y="790575"/>
            <a:ext cx="8001000" cy="210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Upscaling Basic Sanitation for the Urban Poor</a:t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(UBSUP)</a:t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2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C161E3-4D88-45FA-A893-1316E7DA928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2F26F-904D-453D-BC19-D024FF3A6F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102" name="Picture 7" descr="C:\Documents and Settings\admin\Desktop\charlote\masc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304800" y="2655888"/>
            <a:ext cx="8077200" cy="1692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Introduction to </a:t>
            </a:r>
            <a:b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sz="3200" b="1" dirty="0" smtClean="0">
                <a:solidFill>
                  <a:srgbClr val="C00000"/>
                </a:solidFill>
              </a:rPr>
              <a:t>Decentralised Treatment Facilities</a:t>
            </a:r>
          </a:p>
          <a:p>
            <a:pPr algn="ctr" eaLnBrk="1" hangingPunct="1">
              <a:defRPr/>
            </a:pPr>
            <a:r>
              <a:rPr lang="en-GB" altLang="en-US" sz="4400" b="1" dirty="0" smtClean="0">
                <a:solidFill>
                  <a:schemeClr val="accent1">
                    <a:lumMod val="75000"/>
                  </a:schemeClr>
                </a:solidFill>
              </a:rPr>
              <a:t>(DTF)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3C9D7-4DF0-4C48-8D59-E656EC36EF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2533" name="Textfeld 8"/>
          <p:cNvSpPr txBox="1">
            <a:spLocks noChangeArrowheads="1"/>
          </p:cNvSpPr>
          <p:nvPr/>
        </p:nvSpPr>
        <p:spPr bwMode="auto">
          <a:xfrm>
            <a:off x="4114800" y="13716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Environmental Pollution</a:t>
            </a:r>
            <a:b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Public Health Problems</a:t>
            </a:r>
          </a:p>
        </p:txBody>
      </p:sp>
      <p:pic>
        <p:nvPicPr>
          <p:cNvPr id="22534" name="Grafik 8" descr="Sanitation Value 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uppieren 31"/>
          <p:cNvGrpSpPr>
            <a:grpSpLocks/>
          </p:cNvGrpSpPr>
          <p:nvPr/>
        </p:nvGrpSpPr>
        <p:grpSpPr bwMode="auto">
          <a:xfrm>
            <a:off x="5181600" y="1371600"/>
            <a:ext cx="838200" cy="762000"/>
            <a:chOff x="6629400" y="4648200"/>
            <a:chExt cx="838200" cy="762000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6629400" y="4648200"/>
              <a:ext cx="838200" cy="762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6629400" y="4648200"/>
              <a:ext cx="762000" cy="762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ihandform 12"/>
          <p:cNvSpPr/>
          <p:nvPr/>
        </p:nvSpPr>
        <p:spPr>
          <a:xfrm>
            <a:off x="3352800" y="1054100"/>
            <a:ext cx="1854200" cy="1689100"/>
          </a:xfrm>
          <a:custGeom>
            <a:avLst/>
            <a:gdLst>
              <a:gd name="connsiteX0" fmla="*/ 0 w 1866900"/>
              <a:gd name="connsiteY0" fmla="*/ 0 h 1536700"/>
              <a:gd name="connsiteX1" fmla="*/ 558800 w 1866900"/>
              <a:gd name="connsiteY1" fmla="*/ 508000 h 1536700"/>
              <a:gd name="connsiteX2" fmla="*/ 190500 w 1866900"/>
              <a:gd name="connsiteY2" fmla="*/ 1295400 h 1536700"/>
              <a:gd name="connsiteX3" fmla="*/ 520700 w 1866900"/>
              <a:gd name="connsiteY3" fmla="*/ 1524000 h 1536700"/>
              <a:gd name="connsiteX4" fmla="*/ 1866900 w 1866900"/>
              <a:gd name="connsiteY4" fmla="*/ 12192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1536700">
                <a:moveTo>
                  <a:pt x="0" y="0"/>
                </a:moveTo>
                <a:cubicBezTo>
                  <a:pt x="263525" y="146050"/>
                  <a:pt x="527050" y="292100"/>
                  <a:pt x="558800" y="508000"/>
                </a:cubicBezTo>
                <a:cubicBezTo>
                  <a:pt x="590550" y="723900"/>
                  <a:pt x="196850" y="1126067"/>
                  <a:pt x="190500" y="1295400"/>
                </a:cubicBezTo>
                <a:cubicBezTo>
                  <a:pt x="184150" y="1464733"/>
                  <a:pt x="241300" y="1536700"/>
                  <a:pt x="520700" y="1524000"/>
                </a:cubicBezTo>
                <a:cubicBezTo>
                  <a:pt x="800100" y="1511300"/>
                  <a:pt x="1524000" y="1270000"/>
                  <a:pt x="1866900" y="12192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3321" name="Textfeld 11"/>
          <p:cNvSpPr txBox="1">
            <a:spLocks noChangeArrowheads="1"/>
          </p:cNvSpPr>
          <p:nvPr/>
        </p:nvSpPr>
        <p:spPr bwMode="auto">
          <a:xfrm>
            <a:off x="2057400" y="3429000"/>
            <a:ext cx="6400800" cy="830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smtClean="0">
                <a:solidFill>
                  <a:srgbClr val="C00000"/>
                </a:solidFill>
              </a:rPr>
              <a:t>Access to </a:t>
            </a:r>
            <a:r>
              <a:rPr lang="en-GB" altLang="en-US" sz="2400" u="sng" dirty="0" smtClean="0">
                <a:solidFill>
                  <a:srgbClr val="C00000"/>
                </a:solidFill>
              </a:rPr>
              <a:t>Adequate Sanitation </a:t>
            </a:r>
            <a:r>
              <a:rPr lang="en-GB" altLang="en-US" sz="2400" dirty="0" smtClean="0">
                <a:solidFill>
                  <a:srgbClr val="C00000"/>
                </a:solidFill>
              </a:rPr>
              <a:t>for residents of Urban Low Income Areas (LIAs)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469900" y="3429000"/>
            <a:ext cx="1524000" cy="990600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treated?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59E807-9485-41BD-A3A9-06FBF38CCCA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04800" y="685800"/>
            <a:ext cx="6324600" cy="4400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A DTF treats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human excreta</a:t>
            </a:r>
            <a:r>
              <a:rPr lang="en-GB" altLang="en-US" sz="2000" dirty="0" smtClean="0">
                <a:solidFill>
                  <a:schemeClr val="tx2"/>
                </a:solidFill>
              </a:rPr>
              <a:t> </a:t>
            </a:r>
            <a:r>
              <a:rPr lang="en-GB" altLang="en-US" sz="2000" dirty="0" smtClean="0">
                <a:solidFill>
                  <a:srgbClr val="C00000"/>
                </a:solidFill>
              </a:rPr>
              <a:t>produced in urban LIAs</a:t>
            </a:r>
          </a:p>
          <a:p>
            <a:pPr eaLnBrk="1">
              <a:spcAft>
                <a:spcPts val="1200"/>
              </a:spcAft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Faecal Sludge (FS) </a:t>
            </a:r>
            <a:r>
              <a:rPr lang="en-GB" altLang="en-US" sz="2000" dirty="0" smtClean="0">
                <a:solidFill>
                  <a:srgbClr val="C00000"/>
                </a:solidFill>
              </a:rPr>
              <a:t>removed by exhauster trucks from septic tanks or manually from latrines</a:t>
            </a: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►"/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(Partly) dried organic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matter from UDDTs</a:t>
            </a:r>
          </a:p>
          <a:p>
            <a:pPr marL="357188" indent="-357188" algn="just" eaLnBrk="1">
              <a:spcAft>
                <a:spcPts val="1800"/>
              </a:spcAft>
              <a:defRPr/>
            </a:pPr>
            <a:endParaRPr lang="de-DE" altLang="en-US" sz="2000" b="1" dirty="0" smtClean="0">
              <a:solidFill>
                <a:schemeClr val="tx2"/>
              </a:solidFill>
            </a:endParaRP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Wastewater (WW) </a:t>
            </a:r>
            <a:r>
              <a:rPr lang="en-GB" altLang="en-US" sz="2000" dirty="0" smtClean="0">
                <a:solidFill>
                  <a:srgbClr val="C00000"/>
                </a:solidFill>
              </a:rPr>
              <a:t>generated in Toilets/latrines and conveyed through a (simplified) sewer system </a:t>
            </a:r>
            <a:r>
              <a:rPr lang="en-GB" altLang="en-US" sz="2000" i="1" dirty="0" smtClean="0">
                <a:solidFill>
                  <a:srgbClr val="C00000"/>
                </a:solidFill>
              </a:rPr>
              <a:t>(to be approved by WSTF)</a:t>
            </a:r>
            <a:endParaRPr lang="de-DE" altLang="en-US" sz="2000" i="1" dirty="0" smtClean="0">
              <a:solidFill>
                <a:srgbClr val="C00000"/>
              </a:solidFill>
            </a:endParaRPr>
          </a:p>
        </p:txBody>
      </p:sp>
      <p:pic>
        <p:nvPicPr>
          <p:cNvPr id="17" name="Grafik 16" descr="IMG_38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 descr="UDDT (5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 descr="Unbenan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819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</a:t>
            </a:r>
            <a:r>
              <a:rPr lang="en-GB" altLang="en-US" sz="3600" b="1" smtClean="0">
                <a:solidFill>
                  <a:srgbClr val="C00000"/>
                </a:solidFill>
                <a:cs typeface="Calibri" panose="020F0502020204030204" pitchFamily="34" charset="0"/>
              </a:rPr>
              <a:t>NOT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treated?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7E8DF1-9854-4276-A188-C3A39C5E74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5334000" cy="417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Never</a:t>
            </a:r>
            <a:r>
              <a:rPr lang="en-GB" altLang="en-US" sz="2000" dirty="0" smtClean="0">
                <a:solidFill>
                  <a:srgbClr val="C00000"/>
                </a:solidFill>
              </a:rPr>
              <a:t> to be treated are: </a:t>
            </a:r>
          </a:p>
          <a:p>
            <a:pPr eaLnBrk="1">
              <a:spcAft>
                <a:spcPts val="1200"/>
              </a:spcAft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  <a:p>
            <a:pPr marL="268288" indent="-268288" algn="just" eaLnBrk="1">
              <a:spcAft>
                <a:spcPts val="7800"/>
              </a:spcAft>
              <a:buFont typeface="Arial" panose="020B0604020202020204" pitchFamily="34" charset="0"/>
              <a:buChar char="X"/>
              <a:tabLst>
                <a:tab pos="268288" algn="l"/>
              </a:tabLst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Greywater </a:t>
            </a:r>
            <a:r>
              <a:rPr lang="en-GB" altLang="en-US" sz="2000" dirty="0" smtClean="0">
                <a:solidFill>
                  <a:srgbClr val="C00000"/>
                </a:solidFill>
              </a:rPr>
              <a:t>(from laundry, kitchen, etc.) due to low pollution loads that would negatively affect the treatment performance of the DTF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268288" indent="-268288" algn="just" eaLnBrk="1">
              <a:spcAft>
                <a:spcPts val="7800"/>
              </a:spcAft>
              <a:buFont typeface="Arial" panose="020B0604020202020204" pitchFamily="34" charset="0"/>
              <a:buChar char="X"/>
              <a:tabLst>
                <a:tab pos="268288" algn="l"/>
              </a:tabLst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Storm water </a:t>
            </a:r>
            <a:r>
              <a:rPr lang="en-GB" altLang="en-US" sz="2000" dirty="0" smtClean="0">
                <a:solidFill>
                  <a:srgbClr val="C00000"/>
                </a:solidFill>
              </a:rPr>
              <a:t>as even co-treatment is not beneficial as the treatment capacity of the DTF must then be much higher</a:t>
            </a:r>
            <a:r>
              <a:rPr lang="en-GB" altLang="en-US" sz="2000" dirty="0" smtClean="0"/>
              <a:t> </a:t>
            </a:r>
            <a:endParaRPr lang="de-DE" altLang="en-US" sz="2000" i="1" dirty="0" smtClean="0">
              <a:solidFill>
                <a:srgbClr val="C00000"/>
              </a:solidFill>
            </a:endParaRPr>
          </a:p>
        </p:txBody>
      </p:sp>
      <p:pic>
        <p:nvPicPr>
          <p:cNvPr id="9" name="Grafik 8" descr="imagesW4KO4SP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68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 descr="images4ILSM0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17625"/>
            <a:ext cx="2743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481138"/>
            <a:ext cx="59594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treated?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867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F91CD-3E6D-4A27-8E00-3715787C119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390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5562600" cy="862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sz="2000" b="1" dirty="0" smtClean="0">
                <a:solidFill>
                  <a:srgbClr val="C00000"/>
                </a:solidFill>
              </a:rPr>
              <a:t>Various waste streams to be treated (</a:t>
            </a:r>
            <a:r>
              <a:rPr lang="en-GB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 not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):</a:t>
            </a:r>
            <a:endParaRPr lang="en-GB" altLang="en-US" sz="2000" dirty="0" smtClean="0">
              <a:solidFill>
                <a:srgbClr val="C00000"/>
              </a:solidFill>
            </a:endParaRPr>
          </a:p>
          <a:p>
            <a:pPr eaLnBrk="1">
              <a:spcAft>
                <a:spcPts val="1200"/>
              </a:spcAft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decentralised treatment?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98663-8158-489E-A6E1-DFAE952E80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0725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not suitable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concepts:</a:t>
            </a:r>
          </a:p>
        </p:txBody>
      </p:sp>
      <p:pic>
        <p:nvPicPr>
          <p:cNvPr id="30726" name="Grafi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946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04800" y="3048000"/>
            <a:ext cx="807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3150" indent="-1073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Left:    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only low sewer coverage in Kenya ► LIAs and peri-urban areas  remain usually uncovered due to other priorities</a:t>
            </a:r>
          </a:p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Centre: 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full coverage is technically demanding and expensive ► a rather theoretical approach ► not state of the art / beneficial</a:t>
            </a:r>
          </a:p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Right:   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full coverage of urban area is not feasible due to restricted land availability in urban centres &amp; high total investment cost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decentralised treatment?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1FD78-7D95-454C-A5E4-1E9E60AB8E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2773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Most 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suitable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concept:</a:t>
            </a:r>
          </a:p>
        </p:txBody>
      </p:sp>
      <p:pic>
        <p:nvPicPr>
          <p:cNvPr id="32774" name="Grafi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6703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3657600"/>
            <a:ext cx="8077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Connecting core city areas (i.e. high income areas) to a centralised system and serving omitted areas (i.e. LIAs) locally with DTFs</a:t>
            </a:r>
          </a:p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DTFs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supplement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 centralised treatment</a:t>
            </a:r>
          </a:p>
          <a:p>
            <a:pPr algn="just" eaLnBrk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Both treatment concept must go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hand in hand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decentralised treatment?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77D5E8-960C-4BC4-8616-53AFEAA67A3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225425" y="576263"/>
          <a:ext cx="8458200" cy="483076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48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Sanitation Concept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EF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Advantages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EF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Restrictions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8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Centralised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treatment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Convenient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No user involvement required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Hygienic and safe as no contact with human excreta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Proven and accepted technology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Fresh </a:t>
                      </a: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water used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for transport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Often pumping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required (</a:t>
                      </a: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high energy needs and costs)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Continuous O&amp;M of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sewer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High-tech systems (high investment and running costs)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No reuse of water and nutrients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434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Decentralised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treatment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High range of technologies (incl. close-to-nature systems), often without electricity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Wingdings-Regular"/>
                        </a:rPr>
                        <a:t>Lo</a:t>
                      </a: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w investment costs (no or only simplified sewer needed)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No mixing with grey- and rainwater (smaller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volume)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Less water wastage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(transport)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High public health outcome </a:t>
                      </a: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(coverage)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Source-separated treatment possible</a:t>
                      </a:r>
                      <a:endParaRPr lang="de-DE" sz="15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 smtClean="0">
                          <a:latin typeface="Arial"/>
                          <a:ea typeface="Times New Roman"/>
                          <a:cs typeface="Verdana"/>
                        </a:rPr>
                        <a:t>High </a:t>
                      </a: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potential for local reuse of water, nutrients and energy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Mind-set of people favours centralised systems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Limited know-how available (design, construction, O&amp;M)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Little public awareness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latin typeface="Arial"/>
                          <a:ea typeface="Times New Roman"/>
                          <a:cs typeface="Verdana"/>
                        </a:rPr>
                        <a:t>Less convenient</a:t>
                      </a: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9" name="Grafik 7" descr="images7CG46Q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96900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Grafik 8" descr="imagesLJNXAF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431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Where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08C62-8C5F-42D0-84CC-02301C3C971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400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400"/>
              </a:spcAft>
              <a:defRPr/>
            </a:pPr>
            <a:r>
              <a:rPr lang="en-GB" altLang="en-US" sz="2000" dirty="0" smtClean="0">
                <a:solidFill>
                  <a:schemeClr val="accent1">
                    <a:lumMod val="50000"/>
                  </a:schemeClr>
                </a:solidFill>
              </a:rPr>
              <a:t>A DTF is required to:</a:t>
            </a:r>
          </a:p>
          <a:p>
            <a:pPr marL="536575" indent="-447675" algn="just" eaLnBrk="1" hangingPunct="1">
              <a:spcAft>
                <a:spcPts val="24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Treat human excreta (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FS, UDDT matter</a:t>
            </a:r>
            <a:r>
              <a:rPr lang="en-GB" altLang="en-US" sz="2000" dirty="0" smtClean="0">
                <a:solidFill>
                  <a:srgbClr val="C00000"/>
                </a:solidFill>
              </a:rPr>
              <a:t>) generated in a nearby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urban LIA </a:t>
            </a:r>
          </a:p>
          <a:p>
            <a:pPr marL="536575" indent="-447675" algn="just" eaLnBrk="1" hangingPunct="1">
              <a:spcAft>
                <a:spcPts val="24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Enhance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public health </a:t>
            </a:r>
            <a:r>
              <a:rPr lang="en-GB" altLang="en-US" sz="2000" dirty="0" smtClean="0">
                <a:solidFill>
                  <a:srgbClr val="C00000"/>
                </a:solidFill>
              </a:rPr>
              <a:t>conditions in a project area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536575" indent="-447675" algn="just" eaLnBrk="1" hangingPunct="1">
              <a:spcAft>
                <a:spcPts val="24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Close the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sanitation value chain </a:t>
            </a:r>
            <a:r>
              <a:rPr lang="en-GB" altLang="en-US" sz="2000" dirty="0" smtClean="0">
                <a:solidFill>
                  <a:srgbClr val="C00000"/>
                </a:solidFill>
              </a:rPr>
              <a:t>by reutilising compost, soil conditioner, irrigation water in a safe manner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536575" indent="-447675" algn="just" eaLnBrk="1" hangingPunct="1">
              <a:spcAft>
                <a:spcPts val="24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Ensures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small per capita investment</a:t>
            </a:r>
            <a:endParaRPr lang="en-GB" altLang="en-US" sz="2000" dirty="0" smtClean="0">
              <a:solidFill>
                <a:srgbClr val="C00000"/>
              </a:solidFill>
            </a:endParaRPr>
          </a:p>
          <a:p>
            <a:pPr marL="88900" lvl="1" algn="just" eaLnBrk="1" hangingPunct="1">
              <a:spcAft>
                <a:spcPts val="2400"/>
              </a:spcAft>
              <a:defRPr/>
            </a:pPr>
            <a:r>
              <a:rPr lang="en-GB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FS / UDDT waste is preferred over treatment of WW conveyed through an expensive sewer system</a:t>
            </a:r>
            <a:endParaRPr lang="de-DE" alt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6538"/>
            <a:ext cx="66421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Where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ED837-1EB6-4B53-B8D8-D162BA5EB45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8918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Typical area of application for a DTF: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work: in general?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DBA1C1-261F-44BA-B8F3-BF95A4FA8F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0965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project follows several transport, treatment and reuse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Geschweifte Klammer links 13"/>
          <p:cNvSpPr/>
          <p:nvPr/>
        </p:nvSpPr>
        <p:spPr>
          <a:xfrm rot="16200000">
            <a:off x="971550" y="3371850"/>
            <a:ext cx="647700" cy="2133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Geschweifte Klammer links 14"/>
          <p:cNvSpPr/>
          <p:nvPr/>
        </p:nvSpPr>
        <p:spPr>
          <a:xfrm rot="16200000">
            <a:off x="2762250" y="3790950"/>
            <a:ext cx="647700" cy="1295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Geschweifte Klammer links 15"/>
          <p:cNvSpPr/>
          <p:nvPr/>
        </p:nvSpPr>
        <p:spPr>
          <a:xfrm rot="16200000">
            <a:off x="5276850" y="2647950"/>
            <a:ext cx="647700" cy="3581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7" name="Geschweifte Klammer links 16"/>
          <p:cNvSpPr/>
          <p:nvPr/>
        </p:nvSpPr>
        <p:spPr>
          <a:xfrm rot="16200000">
            <a:off x="7677150" y="3905250"/>
            <a:ext cx="647700" cy="10668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228600" y="4800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generation &amp; </a:t>
            </a:r>
            <a:b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pre-treatment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2057400" y="4800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transport to the DTF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533900" y="4800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treatment in a DTF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7353300" y="48006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reuse</a:t>
            </a:r>
          </a:p>
        </p:txBody>
      </p:sp>
      <p:pic>
        <p:nvPicPr>
          <p:cNvPr id="4097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8288"/>
            <a:ext cx="833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AB7B3-A50F-4CC3-A58C-8FB71CA5F15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148" name="Textfeld 7"/>
          <p:cNvSpPr txBox="1">
            <a:spLocks noChangeArrowheads="1"/>
          </p:cNvSpPr>
          <p:nvPr/>
        </p:nvSpPr>
        <p:spPr bwMode="auto">
          <a:xfrm>
            <a:off x="304800" y="76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Objective: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To make you understand the DTF concept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96200" y="-3048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6150" name="Picture 7" descr="C:\Users\Michael Wolf\Desktop\1_DTF Intro and Site Selection &amp; Survey\Printouts\post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332F2-4779-426D-915B-0D67AFDD07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3013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3014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63688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895600" y="2232025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43016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Receiving Bay &amp; Balancing Tank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mechanical preliminary 			            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41DD9E-842A-4109-A7D3-303957E6D12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5061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505200" y="20955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45064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Settler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mechanical primary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710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A80CB-77E4-45C1-B8D4-C483B2E2D9B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7109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7110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4089400" y="20955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47112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Anaerobic Baffled Reactor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anaerobic secondary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F8E72F-1D4E-464D-BD11-F58D0E70DD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9157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9158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4762500" y="20955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49160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Vertical Flow Constructed Wetland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aerobic tertiary treatment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6B6FB-CBD5-4A58-BF08-E4E695DADC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1205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1206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810000" y="28321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1208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Sludge Drying Reed Bed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parallel treatment of ST/ABR sludge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32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AB120-6CAA-434F-BF76-63E5392ACEA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3253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DTF consists of various parallel and sequenced treatment lines: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3254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89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810000" y="38862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3256" name="Textfeld 8"/>
          <p:cNvSpPr txBox="1">
            <a:spLocks noChangeArrowheads="1"/>
          </p:cNvSpPr>
          <p:nvPr/>
        </p:nvSpPr>
        <p:spPr bwMode="auto">
          <a:xfrm>
            <a:off x="1981200" y="5334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Co-composting Area </a:t>
            </a:r>
            <a:r>
              <a:rPr lang="en-GB" altLang="en-US" sz="1800">
                <a:latin typeface="Arial" panose="020B0604020202020204" pitchFamily="34" charset="0"/>
              </a:rPr>
              <a:t>– </a:t>
            </a: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parallel treatment of UDDT matter, 			        organic waste (and dried sludge)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work: treatment stages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53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F783C1-A23D-4B99-A99A-7F2571F920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5301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The treatment process inside a DTF can be distinguished: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Into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treatment stages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...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5302" name="Group 2"/>
          <p:cNvGrpSpPr>
            <a:grpSpLocks/>
          </p:cNvGrpSpPr>
          <p:nvPr/>
        </p:nvGrpSpPr>
        <p:grpSpPr bwMode="auto">
          <a:xfrm>
            <a:off x="533400" y="2043113"/>
            <a:ext cx="7566025" cy="2376487"/>
            <a:chOff x="1426" y="11238"/>
            <a:chExt cx="9030" cy="2542"/>
          </a:xfrm>
        </p:grpSpPr>
        <p:grpSp>
          <p:nvGrpSpPr>
            <p:cNvPr id="55313" name="Group 699"/>
            <p:cNvGrpSpPr>
              <a:grpSpLocks/>
            </p:cNvGrpSpPr>
            <p:nvPr/>
          </p:nvGrpSpPr>
          <p:grpSpPr bwMode="auto">
            <a:xfrm>
              <a:off x="5941" y="11238"/>
              <a:ext cx="2235" cy="1211"/>
              <a:chOff x="5940" y="10315"/>
              <a:chExt cx="2235" cy="1211"/>
            </a:xfrm>
          </p:grpSpPr>
          <p:sp>
            <p:nvSpPr>
              <p:cNvPr id="55326" name="AutoShape 685"/>
              <p:cNvSpPr>
                <a:spLocks noChangeArrowheads="1"/>
              </p:cNvSpPr>
              <p:nvPr/>
            </p:nvSpPr>
            <p:spPr bwMode="auto">
              <a:xfrm>
                <a:off x="5940" y="10315"/>
                <a:ext cx="2235" cy="1211"/>
              </a:xfrm>
              <a:prstGeom prst="rightArrowCallout">
                <a:avLst>
                  <a:gd name="adj1" fmla="val 25000"/>
                  <a:gd name="adj2" fmla="val 25000"/>
                  <a:gd name="adj3" fmla="val 30760"/>
                  <a:gd name="adj4" fmla="val 66667"/>
                </a:avLst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327" name="Text Box 686"/>
              <p:cNvSpPr txBox="1">
                <a:spLocks noChangeArrowheads="1"/>
              </p:cNvSpPr>
              <p:nvPr/>
            </p:nvSpPr>
            <p:spPr bwMode="auto">
              <a:xfrm>
                <a:off x="5952" y="10570"/>
                <a:ext cx="1460" cy="6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Secondary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Treatment</a:t>
                </a: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314" name="Group 697"/>
            <p:cNvGrpSpPr>
              <a:grpSpLocks/>
            </p:cNvGrpSpPr>
            <p:nvPr/>
          </p:nvGrpSpPr>
          <p:grpSpPr bwMode="auto">
            <a:xfrm>
              <a:off x="1426" y="11238"/>
              <a:ext cx="2235" cy="1211"/>
              <a:chOff x="1425" y="10315"/>
              <a:chExt cx="2235" cy="1211"/>
            </a:xfrm>
          </p:grpSpPr>
          <p:sp>
            <p:nvSpPr>
              <p:cNvPr id="55324" name="AutoShape 679"/>
              <p:cNvSpPr>
                <a:spLocks noChangeArrowheads="1"/>
              </p:cNvSpPr>
              <p:nvPr/>
            </p:nvSpPr>
            <p:spPr bwMode="auto">
              <a:xfrm>
                <a:off x="1425" y="10315"/>
                <a:ext cx="2235" cy="1211"/>
              </a:xfrm>
              <a:prstGeom prst="rightArrowCallout">
                <a:avLst>
                  <a:gd name="adj1" fmla="val 25000"/>
                  <a:gd name="adj2" fmla="val 25000"/>
                  <a:gd name="adj3" fmla="val 30760"/>
                  <a:gd name="adj4" fmla="val 66667"/>
                </a:avLst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325" name="Text Box 693"/>
              <p:cNvSpPr txBox="1">
                <a:spLocks noChangeArrowheads="1"/>
              </p:cNvSpPr>
              <p:nvPr/>
            </p:nvSpPr>
            <p:spPr bwMode="auto">
              <a:xfrm>
                <a:off x="1425" y="10570"/>
                <a:ext cx="1460" cy="6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Preliminary</a:t>
                </a:r>
                <a:endParaRPr lang="en-GB" altLang="en-US" sz="1100" b="1">
                  <a:latin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Treatment</a:t>
                </a: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315" name="Group 698"/>
            <p:cNvGrpSpPr>
              <a:grpSpLocks/>
            </p:cNvGrpSpPr>
            <p:nvPr/>
          </p:nvGrpSpPr>
          <p:grpSpPr bwMode="auto">
            <a:xfrm>
              <a:off x="3691" y="11238"/>
              <a:ext cx="2235" cy="1211"/>
              <a:chOff x="3690" y="10315"/>
              <a:chExt cx="2235" cy="1211"/>
            </a:xfrm>
          </p:grpSpPr>
          <p:sp>
            <p:nvSpPr>
              <p:cNvPr id="55322" name="AutoShape 682"/>
              <p:cNvSpPr>
                <a:spLocks noChangeArrowheads="1"/>
              </p:cNvSpPr>
              <p:nvPr/>
            </p:nvSpPr>
            <p:spPr bwMode="auto">
              <a:xfrm>
                <a:off x="3690" y="10315"/>
                <a:ext cx="2235" cy="1211"/>
              </a:xfrm>
              <a:prstGeom prst="rightArrowCallout">
                <a:avLst>
                  <a:gd name="adj1" fmla="val 25000"/>
                  <a:gd name="adj2" fmla="val 25000"/>
                  <a:gd name="adj3" fmla="val 30760"/>
                  <a:gd name="adj4" fmla="val 66667"/>
                </a:avLst>
              </a:prstGeom>
              <a:solidFill>
                <a:srgbClr val="EEEC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323" name="Text Box 694"/>
              <p:cNvSpPr txBox="1">
                <a:spLocks noChangeArrowheads="1"/>
              </p:cNvSpPr>
              <p:nvPr/>
            </p:nvSpPr>
            <p:spPr bwMode="auto">
              <a:xfrm>
                <a:off x="3690" y="10570"/>
                <a:ext cx="1460" cy="6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Primary</a:t>
                </a:r>
                <a:endParaRPr lang="en-GB" altLang="en-US" sz="1100" b="1">
                  <a:latin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Treatment</a:t>
                </a: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316" name="Group 700"/>
            <p:cNvGrpSpPr>
              <a:grpSpLocks/>
            </p:cNvGrpSpPr>
            <p:nvPr/>
          </p:nvGrpSpPr>
          <p:grpSpPr bwMode="auto">
            <a:xfrm>
              <a:off x="8221" y="11238"/>
              <a:ext cx="2235" cy="1211"/>
              <a:chOff x="8220" y="10315"/>
              <a:chExt cx="2235" cy="1211"/>
            </a:xfrm>
          </p:grpSpPr>
          <p:sp>
            <p:nvSpPr>
              <p:cNvPr id="55320" name="AutoShape 688"/>
              <p:cNvSpPr>
                <a:spLocks noChangeArrowheads="1"/>
              </p:cNvSpPr>
              <p:nvPr/>
            </p:nvSpPr>
            <p:spPr bwMode="auto">
              <a:xfrm>
                <a:off x="8220" y="10315"/>
                <a:ext cx="2235" cy="1211"/>
              </a:xfrm>
              <a:prstGeom prst="rightArrowCallout">
                <a:avLst>
                  <a:gd name="adj1" fmla="val 25000"/>
                  <a:gd name="adj2" fmla="val 25000"/>
                  <a:gd name="adj3" fmla="val 30760"/>
                  <a:gd name="adj4" fmla="val 66667"/>
                </a:avLst>
              </a:prstGeom>
              <a:solidFill>
                <a:srgbClr val="97D4F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321" name="Text Box 695"/>
              <p:cNvSpPr txBox="1">
                <a:spLocks noChangeArrowheads="1"/>
              </p:cNvSpPr>
              <p:nvPr/>
            </p:nvSpPr>
            <p:spPr bwMode="auto">
              <a:xfrm>
                <a:off x="8220" y="10570"/>
                <a:ext cx="1460" cy="6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Tertiary</a:t>
                </a:r>
                <a:endParaRPr lang="en-GB" altLang="en-US" sz="1100" b="1">
                  <a:latin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/>
                  <a:t>Treatment</a:t>
                </a: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317" name="Group 702"/>
            <p:cNvGrpSpPr>
              <a:grpSpLocks/>
            </p:cNvGrpSpPr>
            <p:nvPr/>
          </p:nvGrpSpPr>
          <p:grpSpPr bwMode="auto">
            <a:xfrm>
              <a:off x="5953" y="12569"/>
              <a:ext cx="4503" cy="1211"/>
              <a:chOff x="6345" y="11646"/>
              <a:chExt cx="4110" cy="1211"/>
            </a:xfrm>
          </p:grpSpPr>
          <p:sp>
            <p:nvSpPr>
              <p:cNvPr id="55318" name="AutoShape 691"/>
              <p:cNvSpPr>
                <a:spLocks noChangeArrowheads="1"/>
              </p:cNvSpPr>
              <p:nvPr/>
            </p:nvSpPr>
            <p:spPr bwMode="auto">
              <a:xfrm>
                <a:off x="6345" y="11646"/>
                <a:ext cx="4110" cy="1211"/>
              </a:xfrm>
              <a:prstGeom prst="rightArrowCallout">
                <a:avLst>
                  <a:gd name="adj1" fmla="val 25000"/>
                  <a:gd name="adj2" fmla="val 25000"/>
                  <a:gd name="adj3" fmla="val 56565"/>
                  <a:gd name="adj4" fmla="val 66667"/>
                </a:avLst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319" name="Text Box 696"/>
              <p:cNvSpPr txBox="1">
                <a:spLocks noChangeArrowheads="1"/>
              </p:cNvSpPr>
              <p:nvPr/>
            </p:nvSpPr>
            <p:spPr bwMode="auto">
              <a:xfrm>
                <a:off x="7028" y="11896"/>
                <a:ext cx="1403" cy="6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>
                    <a:solidFill>
                      <a:srgbClr val="FFFFFF"/>
                    </a:solidFill>
                  </a:rPr>
                  <a:t>Sludge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>
                    <a:solidFill>
                      <a:srgbClr val="FFFFFF"/>
                    </a:solidFill>
                  </a:rPr>
                  <a:t>Treatment</a:t>
                </a:r>
                <a:endParaRPr lang="de-DE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152400" y="4764088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Receiving Bay / Balancing Tank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297238" y="4670425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Anaerobic </a:t>
            </a:r>
            <a:b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Baffled</a:t>
            </a:r>
            <a:b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Reactor 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5029200" y="4789488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Vertical Flow </a:t>
            </a:r>
            <a:b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Constructed Wetland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3349625" y="551815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Sludge Drying Reed Bed / </a:t>
            </a:r>
            <a:b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Co-composting Area</a:t>
            </a:r>
          </a:p>
        </p:txBody>
      </p:sp>
      <p:cxnSp>
        <p:nvCxnSpPr>
          <p:cNvPr id="30" name="Gerade Verbindung mit Pfeil 29"/>
          <p:cNvCxnSpPr>
            <a:stCxn id="25" idx="0"/>
            <a:endCxn id="55324" idx="2"/>
          </p:cNvCxnSpPr>
          <p:nvPr/>
        </p:nvCxnSpPr>
        <p:spPr>
          <a:xfrm flipH="1" flipV="1">
            <a:off x="1157288" y="3175000"/>
            <a:ext cx="23812" cy="15890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8" idx="0"/>
            <a:endCxn id="55322" idx="2"/>
          </p:cNvCxnSpPr>
          <p:nvPr/>
        </p:nvCxnSpPr>
        <p:spPr>
          <a:xfrm flipH="1" flipV="1">
            <a:off x="3055938" y="3175000"/>
            <a:ext cx="4762" cy="1625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2489200" y="4800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Settler</a:t>
            </a:r>
          </a:p>
        </p:txBody>
      </p:sp>
      <p:cxnSp>
        <p:nvCxnSpPr>
          <p:cNvPr id="42" name="Gerade Verbindung mit Pfeil 41"/>
          <p:cNvCxnSpPr>
            <a:stCxn id="26" idx="0"/>
            <a:endCxn id="55326" idx="2"/>
          </p:cNvCxnSpPr>
          <p:nvPr/>
        </p:nvCxnSpPr>
        <p:spPr>
          <a:xfrm flipV="1">
            <a:off x="4935538" y="3175000"/>
            <a:ext cx="4762" cy="14954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27" idx="0"/>
            <a:endCxn id="55320" idx="2"/>
          </p:cNvCxnSpPr>
          <p:nvPr/>
        </p:nvCxnSpPr>
        <p:spPr>
          <a:xfrm flipH="1" flipV="1">
            <a:off x="6851650" y="3175000"/>
            <a:ext cx="6350" cy="16144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8" idx="0"/>
            <a:endCxn id="55318" idx="2"/>
          </p:cNvCxnSpPr>
          <p:nvPr/>
        </p:nvCxnSpPr>
        <p:spPr>
          <a:xfrm flipH="1" flipV="1">
            <a:off x="5584825" y="4419600"/>
            <a:ext cx="12700" cy="10985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work: treatment forms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73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2CFE9-1CF9-4D2E-9DFF-80C371A201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9" name="Grafik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057400"/>
            <a:ext cx="81264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feld 25"/>
          <p:cNvSpPr txBox="1">
            <a:spLocks noChangeArrowheads="1"/>
          </p:cNvSpPr>
          <p:nvPr/>
        </p:nvSpPr>
        <p:spPr bwMode="auto">
          <a:xfrm>
            <a:off x="304800" y="933450"/>
            <a:ext cx="8077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The treatment process inside a DTF can be distinguished: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... and into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treatment forms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152400" y="49926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RB/BT</a:t>
            </a:r>
            <a:b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(Screen)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2743200" y="50657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ABR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962400" y="504190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VFCW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048000" y="5497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SDRB / CA</a:t>
            </a:r>
          </a:p>
        </p:txBody>
      </p:sp>
      <p:cxnSp>
        <p:nvCxnSpPr>
          <p:cNvPr id="31" name="Gerade Verbindung mit Pfeil 30"/>
          <p:cNvCxnSpPr>
            <a:stCxn id="27" idx="0"/>
          </p:cNvCxnSpPr>
          <p:nvPr/>
        </p:nvCxnSpPr>
        <p:spPr>
          <a:xfrm flipH="1" flipV="1">
            <a:off x="712788" y="3403600"/>
            <a:ext cx="11112" cy="15890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33" idx="0"/>
          </p:cNvCxnSpPr>
          <p:nvPr/>
        </p:nvCxnSpPr>
        <p:spPr>
          <a:xfrm flipH="1" flipV="1">
            <a:off x="1785938" y="3416300"/>
            <a:ext cx="4762" cy="16240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1219200" y="5040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C00000"/>
                </a:solidFill>
                <a:latin typeface="Arial" panose="020B0604020202020204" pitchFamily="34" charset="0"/>
              </a:rPr>
              <a:t>ST</a:t>
            </a:r>
          </a:p>
        </p:txBody>
      </p:sp>
      <p:cxnSp>
        <p:nvCxnSpPr>
          <p:cNvPr id="34" name="Gerade Verbindung mit Pfeil 33"/>
          <p:cNvCxnSpPr>
            <a:stCxn id="28" idx="0"/>
          </p:cNvCxnSpPr>
          <p:nvPr/>
        </p:nvCxnSpPr>
        <p:spPr>
          <a:xfrm flipV="1">
            <a:off x="3314700" y="3429000"/>
            <a:ext cx="0" cy="16367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9" idx="0"/>
          </p:cNvCxnSpPr>
          <p:nvPr/>
        </p:nvCxnSpPr>
        <p:spPr>
          <a:xfrm flipH="1" flipV="1">
            <a:off x="4513263" y="3416300"/>
            <a:ext cx="20637" cy="1625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0" idx="0"/>
          </p:cNvCxnSpPr>
          <p:nvPr/>
        </p:nvCxnSpPr>
        <p:spPr>
          <a:xfrm flipH="1" flipV="1">
            <a:off x="3968750" y="3429000"/>
            <a:ext cx="31750" cy="20685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31"/>
          <p:cNvGrpSpPr>
            <a:grpSpLocks/>
          </p:cNvGrpSpPr>
          <p:nvPr/>
        </p:nvGrpSpPr>
        <p:grpSpPr bwMode="auto">
          <a:xfrm>
            <a:off x="5486400" y="1752600"/>
            <a:ext cx="2430463" cy="2209800"/>
            <a:chOff x="6629400" y="4648200"/>
            <a:chExt cx="838200" cy="762000"/>
          </a:xfrm>
        </p:grpSpPr>
        <p:cxnSp>
          <p:nvCxnSpPr>
            <p:cNvPr id="40" name="Gerade Verbindung 39"/>
            <p:cNvCxnSpPr/>
            <p:nvPr/>
          </p:nvCxnSpPr>
          <p:spPr>
            <a:xfrm>
              <a:off x="6629400" y="4648200"/>
              <a:ext cx="838200" cy="7620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6629400" y="4648200"/>
              <a:ext cx="762099" cy="7620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5029200" y="4341813"/>
            <a:ext cx="3733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Receiving Bay / Balancing Tank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Settler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Anaerobic Baffled Reactor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Vertical Flow Constructed Wetland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Sludge Drying Reed Bed / </a:t>
            </a:r>
            <a:br>
              <a:rPr lang="en-GB" altLang="en-US" sz="1800">
                <a:latin typeface="Arial" panose="020B0604020202020204" pitchFamily="34" charset="0"/>
              </a:rPr>
            </a:br>
            <a:r>
              <a:rPr lang="en-GB" altLang="en-US" sz="1800">
                <a:latin typeface="Arial" panose="020B0604020202020204" pitchFamily="34" charset="0"/>
              </a:rPr>
              <a:t>Co-composting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RB/BT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93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093E8-46DA-4514-BD18-284FBAF07D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9397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Receiving Bay and Balancing Tank: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preliminary treatment/storage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05000"/>
            <a:ext cx="82851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RB/BT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14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9F7CB9-F5E4-441E-9BB2-3E6427AE305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00200"/>
            <a:ext cx="6248400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Unload two exhausters at same time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Screening of FS/WW to remove solid waste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Regulated discharge to the settler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Overflow to settler</a:t>
            </a:r>
            <a:endParaRPr lang="de-DE" altLang="en-US" sz="20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3886200"/>
            <a:ext cx="49260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399DF-AC5D-4EC7-86E5-CDFBEFBB25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197" name="Textfeld 22"/>
          <p:cNvSpPr txBox="1">
            <a:spLocks noChangeArrowheads="1"/>
          </p:cNvSpPr>
          <p:nvPr/>
        </p:nvSpPr>
        <p:spPr bwMode="auto">
          <a:xfrm>
            <a:off x="304800" y="457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Questions you might to ask yourself: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304800" y="1295400"/>
            <a:ext cx="8077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What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is the context of this session?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Why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do we need a DTF?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What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is treated?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... and </a:t>
            </a: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why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decentralised?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Where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do we need a DTF?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How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does a DTF work... and </a:t>
            </a: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how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is it designed?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u="sng">
                <a:solidFill>
                  <a:srgbClr val="C00000"/>
                </a:solidFill>
                <a:latin typeface="Arial" panose="020B0604020202020204" pitchFamily="34" charset="0"/>
              </a:rPr>
              <a:t>How</a:t>
            </a: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do we design our DTF?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Can I see, touch and smell one?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3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3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3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3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RB/BT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F820A-64DE-4A7E-930A-54463104E9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00200"/>
            <a:ext cx="7924800" cy="1784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Storage of FS/WW for up to 24 hours</a:t>
            </a: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Tank volume depends on FS/WW inflow and regulated discharge into settler during hours of operation (e.g. 12h/d)</a:t>
            </a:r>
            <a:endParaRPr lang="en-GB" altLang="en-US" sz="20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3886200"/>
            <a:ext cx="49260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1"/>
          <p:cNvGrpSpPr>
            <a:grpSpLocks/>
          </p:cNvGrpSpPr>
          <p:nvPr/>
        </p:nvGrpSpPr>
        <p:grpSpPr bwMode="auto">
          <a:xfrm>
            <a:off x="304800" y="3886200"/>
            <a:ext cx="2203450" cy="1447800"/>
            <a:chOff x="470940" y="4038600"/>
            <a:chExt cx="2203875" cy="1447800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497" name="Grafik 10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ST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8CCA8-ADA0-48DE-949F-95650EC32A6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5541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 Settler:    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primary treatment of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5542" name="Grafik 53" descr="sdc10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113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ST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75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56226-E769-4358-8DE9-53C2DF2787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7589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Settler:   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primary treatment of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7590" name="Grafik 7" descr="Sett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373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Grafik 7" descr="Sett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228600"/>
            <a:ext cx="4156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ST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A3F0A-3C0A-4998-8C70-CF57445E96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295400"/>
            <a:ext cx="7848600" cy="4864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Mechanical treatment </a:t>
            </a: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Sedimentation and floatation of </a:t>
            </a:r>
            <a:br>
              <a:rPr lang="en-GB" altLang="en-US" sz="2000" dirty="0" smtClean="0">
                <a:solidFill>
                  <a:srgbClr val="C00000"/>
                </a:solidFill>
              </a:rPr>
            </a:br>
            <a:r>
              <a:rPr lang="en-GB" altLang="en-US" sz="2000" dirty="0" smtClean="0">
                <a:solidFill>
                  <a:srgbClr val="C00000"/>
                </a:solidFill>
              </a:rPr>
              <a:t>(mainly) inorganic solids 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Scum layer accumulating on the surface (fat, grease, hair, plastics, needs) to be removed regularly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Sludge accumulating at the bottom needs to be removed regularly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Treatment efficiency is in the range of 25% - 40% removal of organic pollution</a:t>
            </a:r>
          </a:p>
          <a:p>
            <a:pPr marL="357188" indent="-3571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Pathogens and nutrients are barely removed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Grafik 6" descr="Sett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7291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ST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16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54DFD4-6589-443D-915D-D44B663D96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6200" y="2008188"/>
            <a:ext cx="7848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Hydraulic retention time: 2 days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to allow for sufficient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sedimentation of (inorganic) solids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Sludge storage volume: approx. 50% of water volume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Water depth: 2.5m (level at outlet pipe)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Length-width ratio: 3:1 to 2:1 (split into two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compartments of 2:1)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Inlet-outlet level difference: 0.1m to ensure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hydraulic gradient</a:t>
            </a:r>
          </a:p>
        </p:txBody>
      </p:sp>
      <p:grpSp>
        <p:nvGrpSpPr>
          <p:cNvPr id="3" name="Gruppieren 6"/>
          <p:cNvGrpSpPr>
            <a:grpSpLocks/>
          </p:cNvGrpSpPr>
          <p:nvPr/>
        </p:nvGrpSpPr>
        <p:grpSpPr bwMode="auto">
          <a:xfrm>
            <a:off x="6248400" y="4495800"/>
            <a:ext cx="2203450" cy="1447800"/>
            <a:chOff x="470940" y="4038600"/>
            <a:chExt cx="2203875" cy="1447800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689" name="Grafik 9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ABR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37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B01BE-90D5-4090-98F3-482EB28F98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3733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Anaerobic Baffled Reactor: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secondary treatment of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3734" name="Grafi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600200"/>
            <a:ext cx="7064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ABR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57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E8B94-DCF5-465E-BC08-F4A24B0E11C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5781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Anaerobic Baffled Reactor: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secondary treatment of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5782" name="Grafik 1" descr="A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2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 descr="A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4196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ABR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78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7DE10-4023-4835-863C-5ABD7D1C35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24013"/>
            <a:ext cx="8229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Consist of approx. 6 chambers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parallel series of pipes direct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FS/WW from top to bottom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FS/WW passes through sludge whereby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it is mixed with organisms that decompose pollutants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Settled sludge must be removed in regular intervals; some sludge must be left for continuous efficiency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Efficiency increases with higher organic load (65% - 95% BOD removal); pathogen reduction is 40-75%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A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0075"/>
            <a:ext cx="44196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ABR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7987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6A833-5A93-4AD7-91A4-819EDB4475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2057400"/>
            <a:ext cx="8229600" cy="347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2682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Up-flow velocity in chambers: </a:t>
            </a:r>
            <a:br>
              <a:rPr lang="en-GB" altLang="en-US" sz="2000" dirty="0" smtClean="0">
                <a:solidFill>
                  <a:srgbClr val="C00000"/>
                </a:solidFill>
              </a:rPr>
            </a:br>
            <a:r>
              <a:rPr lang="en-GB" altLang="en-US" sz="2000" dirty="0" smtClean="0">
                <a:solidFill>
                  <a:srgbClr val="C00000"/>
                </a:solidFill>
              </a:rPr>
              <a:t>&lt;1m/h to avoid flushing out of bacteria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2682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Hydraulic retention time: </a:t>
            </a:r>
            <a:br>
              <a:rPr lang="en-GB" altLang="en-US" sz="2000" dirty="0" smtClean="0">
                <a:solidFill>
                  <a:srgbClr val="C00000"/>
                </a:solidFill>
              </a:rPr>
            </a:br>
            <a:r>
              <a:rPr lang="en-GB" altLang="en-US" sz="2000" dirty="0" smtClean="0">
                <a:solidFill>
                  <a:srgbClr val="C00000"/>
                </a:solidFill>
              </a:rPr>
              <a:t>&gt;12 h to ensure biological degradation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2682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5-6 chambers (D=1.85m, L=0.7m)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57188" indent="-268288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Inlet-outlet level difference: 0.1-0.15m to </a:t>
            </a:r>
            <a:br>
              <a:rPr lang="en-GB" altLang="en-US" sz="2000" dirty="0" smtClean="0">
                <a:solidFill>
                  <a:srgbClr val="C00000"/>
                </a:solidFill>
              </a:rPr>
            </a:br>
            <a:r>
              <a:rPr lang="en-GB" altLang="en-US" sz="2000" dirty="0" smtClean="0">
                <a:solidFill>
                  <a:srgbClr val="C00000"/>
                </a:solidFill>
              </a:rPr>
              <a:t>ensure hydraulic gradient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  <p:grpSp>
        <p:nvGrpSpPr>
          <p:cNvPr id="3" name="Gruppieren 6"/>
          <p:cNvGrpSpPr>
            <a:grpSpLocks/>
          </p:cNvGrpSpPr>
          <p:nvPr/>
        </p:nvGrpSpPr>
        <p:grpSpPr bwMode="auto">
          <a:xfrm>
            <a:off x="6172200" y="4495800"/>
            <a:ext cx="2203450" cy="1447800"/>
            <a:chOff x="470940" y="4038600"/>
            <a:chExt cx="2203875" cy="1447800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881" name="Grafik 10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VFCW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19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02D9E-ABD4-4B26-A623-D8F1D15B6DA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1925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Vertical Flow Constructed Wetland: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tertiary treatment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1926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167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650"/>
            <a:ext cx="84201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CDA3D-07DA-43F9-AB57-8FB00A7444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533400" y="3505200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190500" y="4800600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C00000"/>
                </a:solidFill>
                <a:latin typeface="Arial" panose="020B0604020202020204" pitchFamily="34" charset="0"/>
              </a:rPr>
              <a:t>Training to be provided </a:t>
            </a:r>
          </a:p>
        </p:txBody>
      </p:sp>
      <p:sp>
        <p:nvSpPr>
          <p:cNvPr id="10248" name="Textfeld 14"/>
          <p:cNvSpPr txBox="1">
            <a:spLocks noChangeArrowheads="1"/>
          </p:cNvSpPr>
          <p:nvPr/>
        </p:nvSpPr>
        <p:spPr bwMode="auto">
          <a:xfrm>
            <a:off x="1600200" y="762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The SafiSan Toolkit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562600" y="3505200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419600" y="4878388"/>
            <a:ext cx="201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C00000"/>
                </a:solidFill>
                <a:latin typeface="Arial" panose="020B0604020202020204" pitchFamily="34" charset="0"/>
              </a:rPr>
              <a:t>Training to be provided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8382000" y="3505200"/>
            <a:ext cx="0" cy="1219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667500" y="4859338"/>
            <a:ext cx="201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C00000"/>
                </a:solidFill>
                <a:latin typeface="Arial" panose="020B0604020202020204" pitchFamily="34" charset="0"/>
              </a:rPr>
              <a:t>Training to be provided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  <p:bldP spid="13" grpId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VFCW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39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9046E7-1841-4567-B04C-C565B94C9B9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3973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Vertical Flow Constructed Wetland: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tertiary treatment FS/WW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3974" name="Grafik 0" descr="VFC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6868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VFCW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60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C8530-D50D-40FE-AD69-44C48108D5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622425"/>
            <a:ext cx="83058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Pre-treated FS/WW is dosed intermittently onto filter planted with reed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Roots grow into the filter media, bringing oxygen to the root zone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During a flush phase, water percolates down and is filtered by gravel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Nutrients and organic material are absorbed and degraded by bacteria attached to gravel and roots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Pathogens are removed by natural die-off, predation by higher organisms, and sedimentation 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drainage network at the base collects the effluent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6022" name="Grafik 0" descr="VFC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VFCW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80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5209D-3B0C-4B70-BF06-F05D986D4D5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2393950"/>
            <a:ext cx="8229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Organic load: &lt;30 g BOD/ m²/day to avoid organic overload and to ensure biological degradation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Number of areas of alternating use: 2 to ensure aerobic conditions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Height of filter material: 0.8m (layers of gravel of diameter 4/8 and 8/16)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Feeding network on surface, drainage pipes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on base (base with 1% slope)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Grafik 0" descr="VFC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6"/>
          <p:cNvGrpSpPr>
            <a:grpSpLocks/>
          </p:cNvGrpSpPr>
          <p:nvPr/>
        </p:nvGrpSpPr>
        <p:grpSpPr bwMode="auto">
          <a:xfrm>
            <a:off x="6019800" y="4495800"/>
            <a:ext cx="2203450" cy="1447800"/>
            <a:chOff x="470940" y="4038600"/>
            <a:chExt cx="2203875" cy="1447800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073" name="Grafik 9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SDRB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01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64B5D-2885-45CB-BAC4-1AE223C3613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0117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Sludge Drying Reed Bed: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of sludge from ST and ABR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0118" name="Grafik 7" descr="http://dropedia.iwrm-smart2.org/images/thumb/3/35/Sludge_drying_beds_at_Fuheis.jpg/600px-Sludge_drying_beds_at_Fuhe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92263"/>
            <a:ext cx="7578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SDRB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21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837A1-0EBA-4699-B39E-25B9A4C975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2165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Sludge Drying Reed Bed: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of sludge from ST and ABR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2166" name="Grafik 3" descr="SD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52625"/>
            <a:ext cx="7747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SDRB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42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DB736-6FAD-446E-946A-FC84DAC2D7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828800"/>
            <a:ext cx="8229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Filled with gravel to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support the vegetation on top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Sludge is applied to surface and filtrate is collected in drain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Fresh sludge is applied directly onto the previous layer as roots maintain the porosity of the filter media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Various compartments are charged alternating to allow for drying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Decreases sludge volume to 50% through decomposition and drying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Ideally coupled with co-composting area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3" descr="SD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18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SDRB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62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1765BF-C54C-4AB2-984E-111DB530054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17500" y="3276600"/>
            <a:ext cx="8229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Sludge generation: 0.0037 l/g BOD</a:t>
            </a:r>
            <a:r>
              <a:rPr lang="en-GB" altLang="en-US" sz="2000" baseline="-250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 removed (in ST and ABR)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Application rate: 0.1 m³/m²*month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Height of filter material: 0.75m (0.2-0-6mm sand,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7-15mm gravel, 15-30mm rock)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3" descr="SD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863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6049963" y="4495800"/>
            <a:ext cx="2203450" cy="1447800"/>
            <a:chOff x="470940" y="4038600"/>
            <a:chExt cx="2203875" cy="1447800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265" name="Grafik 10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CA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9830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FC627-1BDC-4651-BF48-00321854EF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8309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Co-composting Area: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of UDDT matter, organic waste, sludge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8310" name="Grafik 419" descr="20150422_105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77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 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does a CA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03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631EF-5740-4BEE-A5E0-82E4D41E45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00357" name="Textfeld 10"/>
          <p:cNvSpPr txBox="1">
            <a:spLocks noChangeArrowheads="1"/>
          </p:cNvSpPr>
          <p:nvPr/>
        </p:nvSpPr>
        <p:spPr bwMode="auto">
          <a:xfrm>
            <a:off x="304800" y="93345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Co-composting Area: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treatment of UDDT matter, organic waste, sludge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0358" name="Grafik 9" descr="composting ar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407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Grafik 9" descr="composting ar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89000"/>
            <a:ext cx="3644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CA work?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240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58CD4-B82C-427D-AB8C-429BAEA555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1371600"/>
            <a:ext cx="8229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 ratio of 1:2 to 1:3 between dewatered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sludge/UDDT matter and organic waste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is mixed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Mixed material is piled into long heaps (windrows) and left to decompose for approx. 3 months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Windrows are turned periodically to provide oxygen and ensure that all parts of the pile are subjected to the same heat treatment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Piles should be insulated with compost or soil to promote an even distribution of heat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Careful planning and design required to avoid failure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650"/>
            <a:ext cx="84201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4EB97-19FC-4B66-97C3-AA5280AE39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124200" y="3581400"/>
            <a:ext cx="0" cy="1447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990850" y="5029200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Spit into two training sessions: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Now:   DTF Introduction, Site Selection &amp; Surveying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en-GB" altLang="en-US" sz="1800">
                <a:solidFill>
                  <a:schemeClr val="tx2"/>
                </a:solidFill>
                <a:latin typeface="Arial" panose="020B0604020202020204" pitchFamily="34" charset="0"/>
              </a:rPr>
              <a:t>Later:  DTF Design Adaptation </a:t>
            </a:r>
          </a:p>
        </p:txBody>
      </p:sp>
      <p:sp>
        <p:nvSpPr>
          <p:cNvPr id="12296" name="Textfeld 14"/>
          <p:cNvSpPr txBox="1">
            <a:spLocks noChangeArrowheads="1"/>
          </p:cNvSpPr>
          <p:nvPr/>
        </p:nvSpPr>
        <p:spPr bwMode="auto">
          <a:xfrm>
            <a:off x="1600200" y="762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The SafiSan Toolkit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a CA designed?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44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8BF52-400E-459A-B3B3-38C1FC34A0E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04800" y="2819400"/>
            <a:ext cx="8229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Max. height of compost windrows: 1.2 m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Max. width of compost windrows: 2.5 m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Composting time: 3 months </a:t>
            </a:r>
          </a:p>
          <a:p>
            <a:pPr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The facility should be roofed to prevent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excess evaporation (sunlight) and </a:t>
            </a:r>
            <a:b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protection from rain </a:t>
            </a:r>
            <a:endParaRPr lang="de-DE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4454" name="Grafik 9" descr="composting ar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762000"/>
            <a:ext cx="5778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6049963" y="4495800"/>
            <a:ext cx="2203450" cy="1447800"/>
            <a:chOff x="470940" y="4038600"/>
            <a:chExt cx="2203875" cy="1447800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470940" y="4738688"/>
              <a:ext cx="99079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457" name="Grafik 10" descr="Autocad-2013-ico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-2"/>
            <a:stretch>
              <a:fillRect/>
            </a:stretch>
          </p:blipFill>
          <p:spPr bwMode="auto">
            <a:xfrm>
              <a:off x="1524000" y="4038600"/>
              <a:ext cx="11508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65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4E1EE-644B-4920-8043-22389CAB20B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87375"/>
            <a:ext cx="5600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085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415A8-BB0D-46A0-A2F9-A0E7536ECC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feld 7"/>
          <p:cNvSpPr txBox="1">
            <a:spLocks noChangeArrowheads="1"/>
          </p:cNvSpPr>
          <p:nvPr/>
        </p:nvSpPr>
        <p:spPr bwMode="auto">
          <a:xfrm>
            <a:off x="8572500" y="198438"/>
            <a:ext cx="1143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108551" name="Textfeld 9"/>
          <p:cNvSpPr txBox="1">
            <a:spLocks noChangeArrowheads="1"/>
          </p:cNvSpPr>
          <p:nvPr/>
        </p:nvSpPr>
        <p:spPr bwMode="auto">
          <a:xfrm>
            <a:off x="8572500" y="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does a DTF look like?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05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C0FB8-6813-411C-88F8-244A09FFCE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0597" name="Textfeld 7"/>
          <p:cNvSpPr txBox="1">
            <a:spLocks noChangeArrowheads="1"/>
          </p:cNvSpPr>
          <p:nvPr/>
        </p:nvSpPr>
        <p:spPr bwMode="auto">
          <a:xfrm>
            <a:off x="8572500" y="198438"/>
            <a:ext cx="1143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110598" name="Textfeld 9"/>
          <p:cNvSpPr txBox="1">
            <a:spLocks noChangeArrowheads="1"/>
          </p:cNvSpPr>
          <p:nvPr/>
        </p:nvSpPr>
        <p:spPr bwMode="auto">
          <a:xfrm>
            <a:off x="8572500" y="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800">
              <a:latin typeface="Arial" panose="020B0604020202020204" pitchFamily="34" charset="0"/>
            </a:endParaRPr>
          </a:p>
        </p:txBody>
      </p:sp>
      <p:pic>
        <p:nvPicPr>
          <p:cNvPr id="1105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Group Exercise – Design of a 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26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454F2-B856-4737-A09D-59268A70FEA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981200" y="3541713"/>
            <a:ext cx="6858000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b="1" dirty="0" smtClean="0">
                <a:solidFill>
                  <a:schemeClr val="tx2">
                    <a:lumMod val="75000"/>
                  </a:schemeClr>
                </a:solidFill>
              </a:rPr>
              <a:t>Reminder of design criteria:</a:t>
            </a:r>
          </a:p>
          <a:p>
            <a:pPr marL="268288" indent="-268288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Hydraulic retention time: 2 days </a:t>
            </a:r>
            <a:endParaRPr lang="de-DE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8288" indent="-268288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Sludge storage volume: 50% of water volume</a:t>
            </a:r>
            <a:endParaRPr lang="de-DE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8288" indent="-268288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Water depth: 2.5m (level at outlet pipe)</a:t>
            </a:r>
            <a:endParaRPr lang="de-DE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8288" indent="-268288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Length-width ratio: 3:1 (split into two compartments of 2:1)</a:t>
            </a:r>
            <a:endParaRPr lang="de-DE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8288" indent="-268288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Inlet-outlet level difference: 0.1m to ensure hydraulic gradient</a:t>
            </a:r>
          </a:p>
        </p:txBody>
      </p:sp>
      <p:sp>
        <p:nvSpPr>
          <p:cNvPr id="55302" name="Textfeld 6"/>
          <p:cNvSpPr txBox="1">
            <a:spLocks noChangeArrowheads="1"/>
          </p:cNvSpPr>
          <p:nvPr/>
        </p:nvSpPr>
        <p:spPr bwMode="auto">
          <a:xfrm>
            <a:off x="228600" y="838200"/>
            <a:ext cx="8229600" cy="2616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solidFill>
                  <a:schemeClr val="bg1">
                    <a:lumMod val="85000"/>
                  </a:schemeClr>
                </a:solidFill>
              </a:rPr>
              <a:t>Group Exercise “Settler Design”: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GB" altLang="en-US" sz="2000" b="1" dirty="0">
                <a:solidFill>
                  <a:schemeClr val="bg1"/>
                </a:solidFill>
              </a:rPr>
              <a:t>Design a settler for a daily flow of 22 m</a:t>
            </a:r>
            <a:r>
              <a:rPr lang="en-GB" altLang="en-US" sz="2000" b="1" baseline="30000" dirty="0">
                <a:solidFill>
                  <a:schemeClr val="bg1"/>
                </a:solidFill>
              </a:rPr>
              <a:t>3</a:t>
            </a:r>
            <a:r>
              <a:rPr lang="en-GB" altLang="en-US" sz="2000" b="1" dirty="0">
                <a:solidFill>
                  <a:schemeClr val="bg1"/>
                </a:solidFill>
              </a:rPr>
              <a:t>/d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WSP DTF Technical Teams  have 20 min to design a settler and to prepare a basic technical drawing (cross section), incl.</a:t>
            </a:r>
          </a:p>
          <a:p>
            <a:pPr lvl="2" indent="-198438" algn="just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 inner dimensions: length, width, water level</a:t>
            </a:r>
          </a:p>
          <a:p>
            <a:pPr lvl="2" indent="-198438" algn="just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 technical drawing, incl. pipes and separation walls</a:t>
            </a:r>
          </a:p>
        </p:txBody>
      </p:sp>
      <p:pic>
        <p:nvPicPr>
          <p:cNvPr id="12" name="Grafik 9" descr="imagesJ33F5O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1875"/>
            <a:ext cx="11795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200" b="1" smtClean="0">
                <a:solidFill>
                  <a:schemeClr val="tx2"/>
                </a:solidFill>
                <a:cs typeface="Calibri" panose="020F0502020204030204" pitchFamily="34" charset="0"/>
              </a:rPr>
              <a:t>Group Exercise – Design of a 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46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FD919-716E-405C-A13F-03EC24BDE76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828800" y="914400"/>
            <a:ext cx="6858000" cy="4678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1. Hydraulic retention time: 2 days </a:t>
            </a: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Water Volume: 22m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3</a:t>
            </a:r>
            <a:r>
              <a:rPr lang="en-GB" altLang="en-US" dirty="0" smtClean="0">
                <a:solidFill>
                  <a:srgbClr val="C00000"/>
                </a:solidFill>
              </a:rPr>
              <a:t>/d * 2d = </a:t>
            </a:r>
            <a:r>
              <a:rPr lang="en-GB" altLang="en-US" dirty="0" smtClean="0">
                <a:solidFill>
                  <a:schemeClr val="tx2"/>
                </a:solidFill>
              </a:rPr>
              <a:t>44m</a:t>
            </a:r>
            <a:r>
              <a:rPr lang="en-GB" altLang="en-US" baseline="30000" dirty="0" smtClean="0">
                <a:solidFill>
                  <a:schemeClr val="tx2"/>
                </a:solidFill>
              </a:rPr>
              <a:t>3</a:t>
            </a:r>
            <a:endParaRPr lang="de-DE" altLang="en-US" dirty="0" smtClean="0">
              <a:solidFill>
                <a:schemeClr val="tx2"/>
              </a:solidFill>
            </a:endParaRPr>
          </a:p>
          <a:p>
            <a:pPr eaLnBrk="1">
              <a:spcAft>
                <a:spcPts val="1200"/>
              </a:spcAft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2. Sludge storage volume: 50% of water volume</a:t>
            </a: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Sludge storage volume: 44m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3</a:t>
            </a:r>
            <a:r>
              <a:rPr lang="en-GB" altLang="en-US" dirty="0" smtClean="0">
                <a:solidFill>
                  <a:srgbClr val="C00000"/>
                </a:solidFill>
              </a:rPr>
              <a:t> * 50% = </a:t>
            </a:r>
            <a:r>
              <a:rPr lang="en-GB" altLang="en-US" dirty="0" smtClean="0">
                <a:solidFill>
                  <a:schemeClr val="tx2"/>
                </a:solidFill>
              </a:rPr>
              <a:t>22m</a:t>
            </a:r>
            <a:r>
              <a:rPr lang="en-GB" altLang="en-US" baseline="30000" dirty="0" smtClean="0">
                <a:solidFill>
                  <a:schemeClr val="tx2"/>
                </a:solidFill>
              </a:rPr>
              <a:t>3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Total wet volume: 44m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3</a:t>
            </a:r>
            <a:r>
              <a:rPr lang="en-GB" altLang="en-US" dirty="0" smtClean="0">
                <a:solidFill>
                  <a:srgbClr val="C00000"/>
                </a:solidFill>
              </a:rPr>
              <a:t> + 22m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3</a:t>
            </a:r>
            <a:r>
              <a:rPr lang="en-GB" altLang="en-US" dirty="0" smtClean="0">
                <a:solidFill>
                  <a:srgbClr val="C00000"/>
                </a:solidFill>
              </a:rPr>
              <a:t> = </a:t>
            </a: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66m</a:t>
            </a:r>
            <a:r>
              <a:rPr lang="en-GB" altLang="en-US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de-DE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>
              <a:spcAft>
                <a:spcPts val="1200"/>
              </a:spcAft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3. Water depth: 2.5m (level at outlet pipe)</a:t>
            </a: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Surface area: 66m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3 </a:t>
            </a:r>
            <a:r>
              <a:rPr lang="en-GB" altLang="en-US" dirty="0" smtClean="0">
                <a:solidFill>
                  <a:srgbClr val="C00000"/>
                </a:solidFill>
              </a:rPr>
              <a:t>/ 2.5m= 26.4m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2</a:t>
            </a:r>
            <a:r>
              <a:rPr lang="en-GB" altLang="en-US" dirty="0" smtClean="0">
                <a:solidFill>
                  <a:srgbClr val="C00000"/>
                </a:solidFill>
              </a:rPr>
              <a:t> (rounded </a:t>
            </a:r>
            <a:r>
              <a:rPr lang="en-GB" altLang="en-US" dirty="0" smtClean="0">
                <a:solidFill>
                  <a:schemeClr val="tx2"/>
                </a:solidFill>
              </a:rPr>
              <a:t>27m</a:t>
            </a:r>
            <a:r>
              <a:rPr lang="en-GB" altLang="en-US" baseline="30000" dirty="0" smtClean="0">
                <a:solidFill>
                  <a:schemeClr val="tx2"/>
                </a:solidFill>
              </a:rPr>
              <a:t>2</a:t>
            </a:r>
            <a:r>
              <a:rPr lang="en-GB" altLang="en-US" dirty="0" smtClean="0">
                <a:solidFill>
                  <a:srgbClr val="C00000"/>
                </a:solidFill>
              </a:rPr>
              <a:t>)</a:t>
            </a:r>
            <a:endParaRPr lang="de-DE" altLang="en-US" dirty="0" smtClean="0">
              <a:solidFill>
                <a:srgbClr val="C00000"/>
              </a:solidFill>
            </a:endParaRPr>
          </a:p>
          <a:p>
            <a:pPr eaLnBrk="1">
              <a:spcAft>
                <a:spcPts val="1200"/>
              </a:spcAft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4. Length-width ratio: 3:1</a:t>
            </a: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Length: </a:t>
            </a:r>
            <a:r>
              <a:rPr lang="en-GB" altLang="en-US" dirty="0" smtClean="0">
                <a:solidFill>
                  <a:schemeClr val="tx2"/>
                </a:solidFill>
              </a:rPr>
              <a:t>9m</a:t>
            </a:r>
            <a:r>
              <a:rPr lang="en-GB" altLang="en-US" dirty="0" smtClean="0">
                <a:solidFill>
                  <a:srgbClr val="C00000"/>
                </a:solidFill>
              </a:rPr>
              <a:t>, Width </a:t>
            </a:r>
            <a:r>
              <a:rPr lang="en-GB" altLang="en-US" dirty="0" smtClean="0">
                <a:solidFill>
                  <a:schemeClr val="tx2"/>
                </a:solidFill>
              </a:rPr>
              <a:t>3m</a:t>
            </a:r>
          </a:p>
          <a:p>
            <a:pPr eaLnBrk="1">
              <a:spcAft>
                <a:spcPts val="1200"/>
              </a:spcAft>
              <a:defRPr/>
            </a:pPr>
            <a:r>
              <a:rPr lang="en-GB" altLang="en-US" dirty="0" smtClean="0">
                <a:solidFill>
                  <a:schemeClr val="tx2">
                    <a:lumMod val="75000"/>
                  </a:schemeClr>
                </a:solidFill>
              </a:rPr>
              <a:t>5. Length split into two compartments of 2:1</a:t>
            </a:r>
          </a:p>
          <a:p>
            <a:pPr lvl="1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C00000"/>
                </a:solidFill>
              </a:rPr>
              <a:t>  Lengths 1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st</a:t>
            </a:r>
            <a:r>
              <a:rPr lang="en-GB" altLang="en-US" dirty="0" smtClean="0">
                <a:solidFill>
                  <a:srgbClr val="C00000"/>
                </a:solidFill>
              </a:rPr>
              <a:t> compartment: </a:t>
            </a:r>
            <a:r>
              <a:rPr lang="en-GB" altLang="en-US" dirty="0" smtClean="0">
                <a:solidFill>
                  <a:schemeClr val="tx2"/>
                </a:solidFill>
              </a:rPr>
              <a:t>6m</a:t>
            </a:r>
            <a:r>
              <a:rPr lang="en-GB" altLang="en-US" dirty="0" smtClean="0">
                <a:solidFill>
                  <a:srgbClr val="C00000"/>
                </a:solidFill>
              </a:rPr>
              <a:t>, length 2</a:t>
            </a:r>
            <a:r>
              <a:rPr lang="en-GB" altLang="en-US" baseline="30000" dirty="0" smtClean="0">
                <a:solidFill>
                  <a:srgbClr val="C00000"/>
                </a:solidFill>
              </a:rPr>
              <a:t>nd</a:t>
            </a:r>
            <a:r>
              <a:rPr lang="en-GB" altLang="en-US" dirty="0" smtClean="0">
                <a:solidFill>
                  <a:srgbClr val="C00000"/>
                </a:solidFill>
              </a:rPr>
              <a:t> compartment: </a:t>
            </a:r>
            <a:r>
              <a:rPr lang="en-GB" altLang="en-US" dirty="0" smtClean="0">
                <a:solidFill>
                  <a:schemeClr val="tx2"/>
                </a:solidFill>
              </a:rPr>
              <a:t>3m</a:t>
            </a:r>
            <a:endParaRPr lang="de-DE" altLang="en-US" dirty="0" smtClean="0">
              <a:solidFill>
                <a:schemeClr val="tx2"/>
              </a:solidFill>
            </a:endParaRPr>
          </a:p>
        </p:txBody>
      </p:sp>
      <p:pic>
        <p:nvPicPr>
          <p:cNvPr id="114694" name="Grafik 0" descr="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874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Group Exercise – Design of a 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67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DF8BA-9979-4B20-8971-869F3E2610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6741" name="Grafik 0" descr="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2874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7086600" y="3251200"/>
            <a:ext cx="0" cy="1905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400800" y="37449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2.5m</a:t>
            </a: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6858000" y="2946400"/>
            <a:ext cx="457200" cy="304800"/>
            <a:chOff x="5943600" y="2209800"/>
            <a:chExt cx="457200" cy="304800"/>
          </a:xfrm>
        </p:grpSpPr>
        <p:sp>
          <p:nvSpPr>
            <p:cNvPr id="14" name="Ellipse 13"/>
            <p:cNvSpPr/>
            <p:nvPr/>
          </p:nvSpPr>
          <p:spPr>
            <a:xfrm>
              <a:off x="5943600" y="2209800"/>
              <a:ext cx="1524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248400" y="2209800"/>
              <a:ext cx="1524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cxnSp>
          <p:nvCxnSpPr>
            <p:cNvPr id="17" name="Gerade Verbindung 16"/>
            <p:cNvCxnSpPr>
              <a:stCxn id="14" idx="0"/>
              <a:endCxn id="15" idx="0"/>
            </p:cNvCxnSpPr>
            <p:nvPr/>
          </p:nvCxnSpPr>
          <p:spPr>
            <a:xfrm>
              <a:off x="6019800" y="22098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6019800" y="25146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8"/>
          <p:cNvGrpSpPr>
            <a:grpSpLocks/>
          </p:cNvGrpSpPr>
          <p:nvPr/>
        </p:nvGrpSpPr>
        <p:grpSpPr bwMode="auto">
          <a:xfrm>
            <a:off x="1219200" y="5156200"/>
            <a:ext cx="5867400" cy="406400"/>
            <a:chOff x="381000" y="4572000"/>
            <a:chExt cx="5867400" cy="406400"/>
          </a:xfrm>
        </p:grpSpPr>
        <p:cxnSp>
          <p:nvCxnSpPr>
            <p:cNvPr id="26" name="Gerade Verbindung mit Pfeil 25"/>
            <p:cNvCxnSpPr/>
            <p:nvPr/>
          </p:nvCxnSpPr>
          <p:spPr>
            <a:xfrm flipH="1">
              <a:off x="381000" y="4572000"/>
              <a:ext cx="5867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92" name="Textfeld 27"/>
            <p:cNvSpPr txBox="1">
              <a:spLocks noChangeArrowheads="1"/>
            </p:cNvSpPr>
            <p:nvPr/>
          </p:nvSpPr>
          <p:spPr bwMode="auto">
            <a:xfrm>
              <a:off x="2819400" y="4609068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9.0m</a:t>
              </a:r>
            </a:p>
          </p:txBody>
        </p:sp>
      </p:grpSp>
      <p:grpSp>
        <p:nvGrpSpPr>
          <p:cNvPr id="5" name="Gruppieren 29"/>
          <p:cNvGrpSpPr>
            <a:grpSpLocks/>
          </p:cNvGrpSpPr>
          <p:nvPr/>
        </p:nvGrpSpPr>
        <p:grpSpPr bwMode="auto">
          <a:xfrm>
            <a:off x="990600" y="2819400"/>
            <a:ext cx="457200" cy="304800"/>
            <a:chOff x="5943600" y="2209800"/>
            <a:chExt cx="457200" cy="304800"/>
          </a:xfrm>
        </p:grpSpPr>
        <p:sp>
          <p:nvSpPr>
            <p:cNvPr id="31" name="Ellipse 30"/>
            <p:cNvSpPr/>
            <p:nvPr/>
          </p:nvSpPr>
          <p:spPr>
            <a:xfrm>
              <a:off x="5943600" y="2209800"/>
              <a:ext cx="1524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248400" y="2209800"/>
              <a:ext cx="1524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cxnSp>
          <p:nvCxnSpPr>
            <p:cNvPr id="33" name="Gerade Verbindung 32"/>
            <p:cNvCxnSpPr>
              <a:stCxn id="31" idx="0"/>
              <a:endCxn id="32" idx="0"/>
            </p:cNvCxnSpPr>
            <p:nvPr/>
          </p:nvCxnSpPr>
          <p:spPr>
            <a:xfrm>
              <a:off x="6019800" y="22098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6019800" y="25146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 Verbindung 37"/>
          <p:cNvCxnSpPr>
            <a:stCxn id="14" idx="4"/>
          </p:cNvCxnSpPr>
          <p:nvPr/>
        </p:nvCxnSpPr>
        <p:spPr>
          <a:xfrm flipH="1">
            <a:off x="304800" y="3251200"/>
            <a:ext cx="66294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2" idx="4"/>
          </p:cNvCxnSpPr>
          <p:nvPr/>
        </p:nvCxnSpPr>
        <p:spPr>
          <a:xfrm>
            <a:off x="1371600" y="3124200"/>
            <a:ext cx="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1524000" y="29067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0.1m</a:t>
            </a:r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1219200" y="31496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1219200" y="25146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V="1">
            <a:off x="7086600" y="2540000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1219200" y="2514600"/>
            <a:ext cx="586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1219200" y="4572000"/>
            <a:ext cx="3429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2667000" y="41148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6.0m</a:t>
            </a:r>
          </a:p>
        </p:txBody>
      </p:sp>
      <p:cxnSp>
        <p:nvCxnSpPr>
          <p:cNvPr id="61" name="Gerade Verbindung 60"/>
          <p:cNvCxnSpPr/>
          <p:nvPr/>
        </p:nvCxnSpPr>
        <p:spPr>
          <a:xfrm flipV="1">
            <a:off x="4648200" y="3048000"/>
            <a:ext cx="0" cy="208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V="1">
            <a:off x="4648200" y="25146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4648200" y="4572000"/>
            <a:ext cx="243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5257800" y="41910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chemeClr val="accent1"/>
                </a:solidFill>
                <a:latin typeface="Arial" panose="020B0604020202020204" pitchFamily="34" charset="0"/>
              </a:rPr>
              <a:t>3.0m</a:t>
            </a:r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1219200" y="1600200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1828800" y="1905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3.0m</a:t>
            </a:r>
          </a:p>
        </p:txBody>
      </p:sp>
      <p:cxnSp>
        <p:nvCxnSpPr>
          <p:cNvPr id="72" name="Gerade Verbindung 71"/>
          <p:cNvCxnSpPr/>
          <p:nvPr/>
        </p:nvCxnSpPr>
        <p:spPr>
          <a:xfrm flipV="1">
            <a:off x="4648200" y="1600200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7086600" y="1600200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2133600" y="1600200"/>
            <a:ext cx="586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V="1">
            <a:off x="7086600" y="4267200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8001000" y="16002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92"/>
          <p:cNvGrpSpPr>
            <a:grpSpLocks/>
          </p:cNvGrpSpPr>
          <p:nvPr/>
        </p:nvGrpSpPr>
        <p:grpSpPr bwMode="auto">
          <a:xfrm>
            <a:off x="7543800" y="2514600"/>
            <a:ext cx="381000" cy="304800"/>
            <a:chOff x="7696200" y="3048000"/>
            <a:chExt cx="381000" cy="304800"/>
          </a:xfrm>
        </p:grpSpPr>
        <p:grpSp>
          <p:nvGrpSpPr>
            <p:cNvPr id="116783" name="Gruppieren 88"/>
            <p:cNvGrpSpPr>
              <a:grpSpLocks/>
            </p:cNvGrpSpPr>
            <p:nvPr/>
          </p:nvGrpSpPr>
          <p:grpSpPr bwMode="auto">
            <a:xfrm>
              <a:off x="7696200" y="3048000"/>
              <a:ext cx="381000" cy="304800"/>
              <a:chOff x="7543800" y="2514600"/>
              <a:chExt cx="381000" cy="304800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7772400" y="2514600"/>
                <a:ext cx="1524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cxnSp>
            <p:nvCxnSpPr>
              <p:cNvPr id="87" name="Gerade Verbindung 86"/>
              <p:cNvCxnSpPr>
                <a:endCxn id="86" idx="0"/>
              </p:cNvCxnSpPr>
              <p:nvPr/>
            </p:nvCxnSpPr>
            <p:spPr>
              <a:xfrm>
                <a:off x="7543800" y="2514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Gerade Verbindung 87"/>
            <p:cNvCxnSpPr/>
            <p:nvPr/>
          </p:nvCxnSpPr>
          <p:spPr>
            <a:xfrm>
              <a:off x="7696200" y="33528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Gerade Verbindung 90"/>
          <p:cNvCxnSpPr/>
          <p:nvPr/>
        </p:nvCxnSpPr>
        <p:spPr>
          <a:xfrm>
            <a:off x="1219200" y="2514600"/>
            <a:ext cx="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7086600" y="2514600"/>
            <a:ext cx="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 flipV="1">
            <a:off x="4648200" y="1600200"/>
            <a:ext cx="1219200" cy="1219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flipV="1">
            <a:off x="4648200" y="1600200"/>
            <a:ext cx="14478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V="1">
            <a:off x="4648200" y="3657600"/>
            <a:ext cx="14478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6096000" y="1676400"/>
            <a:ext cx="0" cy="1981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V="1">
            <a:off x="1219200" y="3657600"/>
            <a:ext cx="14478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2667000" y="1600200"/>
            <a:ext cx="0" cy="2057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102"/>
          <p:cNvGrpSpPr>
            <a:grpSpLocks/>
          </p:cNvGrpSpPr>
          <p:nvPr/>
        </p:nvGrpSpPr>
        <p:grpSpPr bwMode="auto">
          <a:xfrm>
            <a:off x="1905000" y="2286000"/>
            <a:ext cx="381000" cy="304800"/>
            <a:chOff x="7696200" y="3048000"/>
            <a:chExt cx="381000" cy="304800"/>
          </a:xfrm>
        </p:grpSpPr>
        <p:grpSp>
          <p:nvGrpSpPr>
            <p:cNvPr id="116779" name="Gruppieren 88"/>
            <p:cNvGrpSpPr>
              <a:grpSpLocks/>
            </p:cNvGrpSpPr>
            <p:nvPr/>
          </p:nvGrpSpPr>
          <p:grpSpPr bwMode="auto">
            <a:xfrm>
              <a:off x="7696200" y="3048000"/>
              <a:ext cx="381000" cy="304800"/>
              <a:chOff x="7543800" y="2514600"/>
              <a:chExt cx="381000" cy="304800"/>
            </a:xfrm>
          </p:grpSpPr>
          <p:sp>
            <p:nvSpPr>
              <p:cNvPr id="106" name="Ellipse 105"/>
              <p:cNvSpPr/>
              <p:nvPr/>
            </p:nvSpPr>
            <p:spPr>
              <a:xfrm>
                <a:off x="7772400" y="2514600"/>
                <a:ext cx="1524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e-DE"/>
              </a:p>
            </p:txBody>
          </p:sp>
          <p:cxnSp>
            <p:nvCxnSpPr>
              <p:cNvPr id="107" name="Gerade Verbindung 106"/>
              <p:cNvCxnSpPr>
                <a:endCxn id="106" idx="0"/>
              </p:cNvCxnSpPr>
              <p:nvPr/>
            </p:nvCxnSpPr>
            <p:spPr>
              <a:xfrm>
                <a:off x="7543800" y="2514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Gerade Verbindung 104"/>
            <p:cNvCxnSpPr/>
            <p:nvPr/>
          </p:nvCxnSpPr>
          <p:spPr>
            <a:xfrm>
              <a:off x="7696200" y="33528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Gerade Verbindung 108"/>
          <p:cNvCxnSpPr/>
          <p:nvPr/>
        </p:nvCxnSpPr>
        <p:spPr>
          <a:xfrm>
            <a:off x="2667000" y="3657600"/>
            <a:ext cx="53340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648200" y="2743200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  <p:bldP spid="41" grpId="1"/>
      <p:bldP spid="59" grpId="0"/>
      <p:bldP spid="59" grpId="1"/>
      <p:bldP spid="67" grpId="0"/>
      <p:bldP spid="67" grpId="1"/>
      <p:bldP spid="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Grafik 0" descr="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900613"/>
            <a:ext cx="1287462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design our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87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69F52-779F-4CE9-8EE8-FE254A3413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28600" y="673100"/>
            <a:ext cx="8153400" cy="48625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WSTF promotes a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standardised DTF</a:t>
            </a:r>
            <a:r>
              <a:rPr lang="en-GB" altLang="en-US" sz="2000" dirty="0" smtClean="0">
                <a:solidFill>
                  <a:srgbClr val="C00000"/>
                </a:solidFill>
              </a:rPr>
              <a:t>, based on a generic design</a:t>
            </a: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This enables large-scale implementation (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scaling-up</a:t>
            </a:r>
            <a:r>
              <a:rPr lang="en-GB" altLang="en-US" sz="2000" dirty="0" smtClean="0">
                <a:solidFill>
                  <a:srgbClr val="C00000"/>
                </a:solidFill>
              </a:rPr>
              <a:t>)</a:t>
            </a:r>
          </a:p>
          <a:p>
            <a:pPr marL="357188" indent="-357188" algn="just"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The generic design only requires </a:t>
            </a:r>
            <a:r>
              <a:rPr lang="en-GB" altLang="en-US" sz="2000" b="1" dirty="0" smtClean="0">
                <a:solidFill>
                  <a:schemeClr val="tx2"/>
                </a:solidFill>
              </a:rPr>
              <a:t>some adaptation</a:t>
            </a:r>
            <a:r>
              <a:rPr lang="en-GB" altLang="en-US" sz="2000" dirty="0" smtClean="0">
                <a:solidFill>
                  <a:srgbClr val="C00000"/>
                </a:solidFill>
              </a:rPr>
              <a:t> to local conditions to come up with a final, detailed design</a:t>
            </a:r>
          </a:p>
          <a:p>
            <a:pPr marL="715963" lvl="1" indent="-268288" algn="just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Treatment trains </a:t>
            </a:r>
            <a:r>
              <a:rPr lang="en-GB" altLang="en-US" sz="2000" dirty="0" smtClean="0">
                <a:solidFill>
                  <a:srgbClr val="C00000"/>
                </a:solidFill>
              </a:rPr>
              <a:t>(demand in project area)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715963" lvl="1" indent="-268288" algn="just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Layout plan </a:t>
            </a:r>
            <a:r>
              <a:rPr lang="en-GB" altLang="en-US" sz="2000" dirty="0" smtClean="0">
                <a:solidFill>
                  <a:srgbClr val="C00000"/>
                </a:solidFill>
              </a:rPr>
              <a:t>(dimensions and layout at site)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715963" lvl="1" indent="-268288" algn="just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Cross-section</a:t>
            </a:r>
            <a:r>
              <a:rPr lang="en-GB" altLang="en-US" sz="2000" dirty="0" smtClean="0">
                <a:solidFill>
                  <a:srgbClr val="C00000"/>
                </a:solidFill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</a:rPr>
              <a:t>drawing</a:t>
            </a:r>
            <a:r>
              <a:rPr lang="en-GB" altLang="en-US" sz="2000" dirty="0" smtClean="0">
                <a:solidFill>
                  <a:srgbClr val="C00000"/>
                </a:solidFill>
              </a:rPr>
              <a:t> (slope and level differences at site)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715963" lvl="1" indent="-268288" algn="just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err="1" smtClean="0">
                <a:solidFill>
                  <a:schemeClr val="tx2"/>
                </a:solidFill>
              </a:rPr>
              <a:t>BoQ</a:t>
            </a:r>
            <a:r>
              <a:rPr lang="en-GB" altLang="en-US" sz="2000" dirty="0" smtClean="0">
                <a:solidFill>
                  <a:srgbClr val="C00000"/>
                </a:solidFill>
              </a:rPr>
              <a:t> (levels, soil type, dimensions, effluent discharge point at site)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715963" lvl="1" indent="-268288" algn="just" eaLnBrk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2"/>
                </a:solidFill>
              </a:rPr>
              <a:t>Reuse concept </a:t>
            </a:r>
            <a:r>
              <a:rPr lang="en-GB" altLang="en-US" sz="2000" dirty="0" smtClean="0">
                <a:solidFill>
                  <a:srgbClr val="C00000"/>
                </a:solidFill>
              </a:rPr>
              <a:t>for treated effluent, dried sludge, compost (demand in project area)</a:t>
            </a:r>
          </a:p>
          <a:p>
            <a:pPr eaLnBrk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How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design our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208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6D7C9-DDA6-47F0-AE0D-326658F6A99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28600" y="673100"/>
            <a:ext cx="8153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4388" indent="-3571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>
              <a:spcBef>
                <a:spcPct val="0"/>
              </a:spcBef>
              <a:spcAft>
                <a:spcPts val="1800"/>
              </a:spcAft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WSTF prepared the generic design based on...</a:t>
            </a:r>
          </a:p>
          <a:p>
            <a:pPr lvl="1" algn="just" eaLnBrk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Assumed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baseline data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, typical for target areas/groups</a:t>
            </a:r>
          </a:p>
          <a:p>
            <a:pPr lvl="1" algn="just" eaLnBrk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Design criteria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found in literature</a:t>
            </a:r>
          </a:p>
          <a:p>
            <a:pPr lvl="1" algn="just" eaLnBrk="1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Based on an half-automatic </a:t>
            </a: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Excel spreadsheet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which was originally prepared by BORDA</a:t>
            </a:r>
            <a:r>
              <a:rPr lang="en-GB" altLang="en-US" sz="2000" baseline="30000">
                <a:solidFill>
                  <a:srgbClr val="C00000"/>
                </a:solidFill>
                <a:latin typeface="Arial" panose="020B0604020202020204" pitchFamily="34" charset="0"/>
              </a:rPr>
              <a:t>(*)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 and which was extended by additional treatment modules</a:t>
            </a:r>
          </a:p>
        </p:txBody>
      </p:sp>
      <p:sp>
        <p:nvSpPr>
          <p:cNvPr id="60422" name="Textfeld 6"/>
          <p:cNvSpPr txBox="1">
            <a:spLocks noChangeArrowheads="1"/>
          </p:cNvSpPr>
          <p:nvPr/>
        </p:nvSpPr>
        <p:spPr bwMode="auto">
          <a:xfrm>
            <a:off x="1828800" y="5649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aseline="30000">
                <a:latin typeface="Arial" panose="020B0604020202020204" pitchFamily="34" charset="0"/>
              </a:rPr>
              <a:t>(*) </a:t>
            </a:r>
            <a:r>
              <a:rPr lang="en-GB" altLang="en-US" sz="1800">
                <a:latin typeface="Arial" panose="020B0604020202020204" pitchFamily="34" charset="0"/>
              </a:rPr>
              <a:t>Bremen Overseas Research and Development Association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447800" y="4495800"/>
            <a:ext cx="2286000" cy="0"/>
          </a:xfrm>
          <a:prstGeom prst="straightConnector1">
            <a:avLst/>
          </a:prstGeom>
          <a:ln w="76200">
            <a:solidFill>
              <a:srgbClr val="1872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Microsoft_Excel_Icon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2133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Can I see, touch and smell one?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228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6DDE4-E019-4E08-B648-D2E4BEEE5DF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2885" name="Textfeld 6"/>
          <p:cNvSpPr txBox="1">
            <a:spLocks noChangeArrowheads="1"/>
          </p:cNvSpPr>
          <p:nvPr/>
        </p:nvSpPr>
        <p:spPr bwMode="auto">
          <a:xfrm>
            <a:off x="304800" y="9334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Yes sure: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First have a look on our model again and below figure: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2886" name="Textfeld 7"/>
          <p:cNvSpPr txBox="1">
            <a:spLocks noChangeArrowheads="1"/>
          </p:cNvSpPr>
          <p:nvPr/>
        </p:nvSpPr>
        <p:spPr bwMode="auto">
          <a:xfrm>
            <a:off x="304800" y="56197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Later: </a:t>
            </a: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We will visit a DTF pilot in Nakuru...</a:t>
            </a:r>
            <a:endParaRPr lang="en-GB" altLang="en-US" sz="1800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7" name="Grafik 11" descr="150429_Cover_D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911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650"/>
            <a:ext cx="84201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What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is the context of this session?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05852-9A82-4EDB-B0E8-5E50BA30FB8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200" y="3543300"/>
            <a:ext cx="28956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2819400" y="4572000"/>
            <a:ext cx="1066800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886200" y="5257800"/>
            <a:ext cx="472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C00000"/>
                </a:solidFill>
                <a:latin typeface="Arial" panose="020B0604020202020204" pitchFamily="34" charset="0"/>
              </a:rPr>
              <a:t>All information can be found in your manual</a:t>
            </a:r>
          </a:p>
        </p:txBody>
      </p:sp>
      <p:sp>
        <p:nvSpPr>
          <p:cNvPr id="14345" name="Textfeld 14"/>
          <p:cNvSpPr txBox="1">
            <a:spLocks noChangeArrowheads="1"/>
          </p:cNvSpPr>
          <p:nvPr/>
        </p:nvSpPr>
        <p:spPr bwMode="auto">
          <a:xfrm>
            <a:off x="1600200" y="762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400" b="1">
                <a:solidFill>
                  <a:srgbClr val="C00000"/>
                </a:solidFill>
                <a:latin typeface="Arial" panose="020B0604020202020204" pitchFamily="34" charset="0"/>
              </a:rPr>
              <a:t>The SafiSan Toolkit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600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tabLst>
                <a:tab pos="88900" algn="l"/>
                <a:tab pos="268288" algn="l"/>
              </a:tabLst>
              <a:defRPr/>
            </a:pPr>
            <a:r>
              <a:rPr lang="en-GB" altLang="en-US" sz="32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 you have any questions, remarks or suggestions?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249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D3943F-5B0C-469B-9C1A-6941424D1F9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24933" name="Grafik 8" descr="imagesUABJNRZ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71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01066-5D7C-4080-ADBC-12DD3C53F5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04800" y="8382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000">
                <a:solidFill>
                  <a:srgbClr val="C00000"/>
                </a:solidFill>
                <a:latin typeface="Arial" panose="020B0604020202020204" pitchFamily="34" charset="0"/>
              </a:rPr>
              <a:t>Your Company has applied for a DTF to be financed by the WSTF</a:t>
            </a:r>
            <a:endParaRPr lang="de-DE" altLang="en-US" sz="2000">
              <a:latin typeface="Arial" panose="020B0604020202020204" pitchFamily="34" charset="0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04800" y="1133475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de-DE" altLang="en-US" sz="5400" b="1">
                <a:solidFill>
                  <a:schemeClr val="tx2"/>
                </a:solidFill>
                <a:latin typeface="Arial" panose="020B0604020202020204" pitchFamily="34" charset="0"/>
              </a:rPr>
              <a:t>WHY?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304800" y="2362200"/>
            <a:ext cx="8077200" cy="2462213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Aft>
                <a:spcPts val="1200"/>
              </a:spcAft>
              <a:defRPr/>
            </a:pPr>
            <a:r>
              <a:rPr lang="en-GB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Group exercise “Your DTF”:</a:t>
            </a:r>
          </a:p>
          <a:p>
            <a:pPr marL="342900" indent="-342900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solidFill>
                  <a:schemeClr val="bg1"/>
                </a:solidFill>
              </a:rPr>
              <a:t>Please discuss within your “DTF Technical Team” for 10 minutes why you proposed a DTF</a:t>
            </a:r>
          </a:p>
          <a:p>
            <a:pPr marL="342900" indent="-342900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solidFill>
                  <a:schemeClr val="bg1"/>
                </a:solidFill>
              </a:rPr>
              <a:t>Please explain then 5 minutes to the plenary why you need a DTF within your service area</a:t>
            </a:r>
          </a:p>
          <a:p>
            <a:pPr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altLang="en-US" sz="2000" dirty="0" smtClean="0"/>
          </a:p>
        </p:txBody>
      </p:sp>
      <p:pic>
        <p:nvPicPr>
          <p:cNvPr id="21" name="Grafik 9" descr="imagesJ33F5O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183188"/>
            <a:ext cx="911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EDFC30-3B14-49A3-973B-7C914939C8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114800" y="13716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Environmental Pollution</a:t>
            </a:r>
            <a:b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Public Health Problems</a:t>
            </a:r>
          </a:p>
        </p:txBody>
      </p:sp>
      <p:pic>
        <p:nvPicPr>
          <p:cNvPr id="11" name="Grafik 8" descr="Sanitation Value 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229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8" descr="Sanitation Value Ch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858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04800" y="2771775"/>
            <a:ext cx="8077200" cy="3016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UDDT</a:t>
            </a:r>
            <a:r>
              <a:rPr lang="en-GB" altLang="en-US" sz="2000" dirty="0" smtClean="0">
                <a:solidFill>
                  <a:srgbClr val="C00000"/>
                </a:solidFill>
              </a:rPr>
              <a:t>: matter does often not comply with required standards due to improper use ► collected excreta are still wet and not completely stabilised ► safe disposal and reuse not possible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42900" indent="-342900" algn="just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Septic tanks</a:t>
            </a:r>
            <a:r>
              <a:rPr lang="en-GB" altLang="en-US" sz="2000" dirty="0" smtClean="0">
                <a:solidFill>
                  <a:srgbClr val="C00000"/>
                </a:solidFill>
              </a:rPr>
              <a:t>: incomplete treatment (only primary treatment) ► safe disposal/reuse of faecal sludge is not possible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marL="342900" indent="-342900" algn="just" eaLnBrk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Latrines</a:t>
            </a:r>
            <a:r>
              <a:rPr lang="en-GB" altLang="en-US" sz="2000" dirty="0" smtClean="0">
                <a:solidFill>
                  <a:srgbClr val="C00000"/>
                </a:solidFill>
              </a:rPr>
              <a:t>: emptied human excreta contains all kinds of pollutants ► requires further treatment</a:t>
            </a:r>
            <a:endParaRPr lang="de-DE" altLang="en-US" sz="2000" dirty="0" smtClean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altLang="en-US" sz="2000" dirty="0" smtClean="0"/>
          </a:p>
        </p:txBody>
      </p:sp>
      <p:grpSp>
        <p:nvGrpSpPr>
          <p:cNvPr id="3" name="Gruppieren 21"/>
          <p:cNvGrpSpPr>
            <a:grpSpLocks/>
          </p:cNvGrpSpPr>
          <p:nvPr/>
        </p:nvGrpSpPr>
        <p:grpSpPr bwMode="auto">
          <a:xfrm>
            <a:off x="1219200" y="990600"/>
            <a:ext cx="6934200" cy="3306763"/>
            <a:chOff x="1219200" y="990600"/>
            <a:chExt cx="6934200" cy="3306215"/>
          </a:xfrm>
        </p:grpSpPr>
        <p:grpSp>
          <p:nvGrpSpPr>
            <p:cNvPr id="18443" name="Gruppieren 20"/>
            <p:cNvGrpSpPr>
              <a:grpSpLocks/>
            </p:cNvGrpSpPr>
            <p:nvPr/>
          </p:nvGrpSpPr>
          <p:grpSpPr bwMode="auto">
            <a:xfrm>
              <a:off x="3625850" y="2355931"/>
              <a:ext cx="4527550" cy="1940884"/>
              <a:chOff x="3625850" y="2355931"/>
              <a:chExt cx="4527550" cy="1940884"/>
            </a:xfrm>
          </p:grpSpPr>
          <p:sp>
            <p:nvSpPr>
              <p:cNvPr id="18445" name="Textfeld 17"/>
              <p:cNvSpPr txBox="1">
                <a:spLocks noChangeArrowheads="1"/>
              </p:cNvSpPr>
              <p:nvPr/>
            </p:nvSpPr>
            <p:spPr bwMode="auto">
              <a:xfrm>
                <a:off x="5257800" y="2819400"/>
                <a:ext cx="2895600" cy="147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latin typeface="Arial" panose="020B0604020202020204" pitchFamily="34" charset="0"/>
                  </a:rPr>
                  <a:t>This also refers to faecal sludge (FS)removed by exhausters / manually from septic tanks or latrines</a:t>
                </a:r>
              </a:p>
            </p:txBody>
          </p:sp>
          <p:cxnSp>
            <p:nvCxnSpPr>
              <p:cNvPr id="20" name="Gerade Verbindung mit Pfeil 19"/>
              <p:cNvCxnSpPr>
                <a:endCxn id="19" idx="5"/>
              </p:cNvCxnSpPr>
              <p:nvPr/>
            </p:nvCxnSpPr>
            <p:spPr>
              <a:xfrm flipH="1" flipV="1">
                <a:off x="3625850" y="2355624"/>
                <a:ext cx="1784350" cy="6158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lipse 18"/>
            <p:cNvSpPr/>
            <p:nvPr/>
          </p:nvSpPr>
          <p:spPr>
            <a:xfrm>
              <a:off x="1219200" y="990600"/>
              <a:ext cx="2819400" cy="15999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sp>
        <p:nvSpPr>
          <p:cNvPr id="13" name="Freihandform 12"/>
          <p:cNvSpPr/>
          <p:nvPr/>
        </p:nvSpPr>
        <p:spPr>
          <a:xfrm>
            <a:off x="3352800" y="1054100"/>
            <a:ext cx="1854200" cy="1689100"/>
          </a:xfrm>
          <a:custGeom>
            <a:avLst/>
            <a:gdLst>
              <a:gd name="connsiteX0" fmla="*/ 0 w 1866900"/>
              <a:gd name="connsiteY0" fmla="*/ 0 h 1536700"/>
              <a:gd name="connsiteX1" fmla="*/ 558800 w 1866900"/>
              <a:gd name="connsiteY1" fmla="*/ 508000 h 1536700"/>
              <a:gd name="connsiteX2" fmla="*/ 190500 w 1866900"/>
              <a:gd name="connsiteY2" fmla="*/ 1295400 h 1536700"/>
              <a:gd name="connsiteX3" fmla="*/ 520700 w 1866900"/>
              <a:gd name="connsiteY3" fmla="*/ 1524000 h 1536700"/>
              <a:gd name="connsiteX4" fmla="*/ 1866900 w 1866900"/>
              <a:gd name="connsiteY4" fmla="*/ 12192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1536700">
                <a:moveTo>
                  <a:pt x="0" y="0"/>
                </a:moveTo>
                <a:cubicBezTo>
                  <a:pt x="263525" y="146050"/>
                  <a:pt x="527050" y="292100"/>
                  <a:pt x="558800" y="508000"/>
                </a:cubicBezTo>
                <a:cubicBezTo>
                  <a:pt x="590550" y="723900"/>
                  <a:pt x="196850" y="1126067"/>
                  <a:pt x="190500" y="1295400"/>
                </a:cubicBezTo>
                <a:cubicBezTo>
                  <a:pt x="184150" y="1464733"/>
                  <a:pt x="241300" y="1536700"/>
                  <a:pt x="520700" y="1524000"/>
                </a:cubicBezTo>
                <a:cubicBezTo>
                  <a:pt x="800100" y="1511300"/>
                  <a:pt x="1524000" y="1270000"/>
                  <a:pt x="1866900" y="12192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762000"/>
          </a:xfrm>
        </p:spPr>
        <p:txBody>
          <a:bodyPr/>
          <a:lstStyle/>
          <a:p>
            <a:r>
              <a:rPr lang="en-GB" altLang="en-US" sz="3600" b="1" u="sng" smtClean="0">
                <a:solidFill>
                  <a:schemeClr val="tx2"/>
                </a:solidFill>
                <a:cs typeface="Calibri" panose="020F0502020204030204" pitchFamily="34" charset="0"/>
              </a:rPr>
              <a:t>Why</a:t>
            </a:r>
            <a:r>
              <a:rPr lang="en-GB" altLang="en-US" sz="3600" b="1" smtClean="0">
                <a:solidFill>
                  <a:schemeClr val="tx2"/>
                </a:solidFill>
                <a:cs typeface="Calibri" panose="020F0502020204030204" pitchFamily="34" charset="0"/>
              </a:rPr>
              <a:t> do we need a DTF?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A2ED4-CAC1-4C2F-BCA0-6A063F59A58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0485" name="Textfeld 8"/>
          <p:cNvSpPr txBox="1">
            <a:spLocks noChangeArrowheads="1"/>
          </p:cNvSpPr>
          <p:nvPr/>
        </p:nvSpPr>
        <p:spPr bwMode="auto">
          <a:xfrm>
            <a:off x="4114800" y="13716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Environmental Pollution</a:t>
            </a:r>
            <a:b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Public Health Problems</a:t>
            </a:r>
          </a:p>
        </p:txBody>
      </p:sp>
      <p:pic>
        <p:nvPicPr>
          <p:cNvPr id="20486" name="Grafik 8" descr="Sanitation Value 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85800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28600" y="3048000"/>
            <a:ext cx="8305800" cy="2324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►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 So a DTF intends to close the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Sanitation Value Chain </a:t>
            </a:r>
            <a:r>
              <a:rPr lang="en-GB" altLang="en-US" sz="2000" dirty="0" smtClean="0">
                <a:solidFill>
                  <a:srgbClr val="C00000"/>
                </a:solidFill>
              </a:rPr>
              <a:t>by allowing for: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Adequate treatment of FS / waste water (WW) / UDDT matter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Safe disposal of treated effluent to the environment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Reuse of water for irrigation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Reuse of dried sludge as soil conditioner</a:t>
            </a:r>
          </a:p>
          <a:p>
            <a:pPr marL="80010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solidFill>
                  <a:srgbClr val="C00000"/>
                </a:solidFill>
              </a:rPr>
              <a:t>Reuse of compost as fertiliser</a:t>
            </a:r>
          </a:p>
        </p:txBody>
      </p:sp>
      <p:grpSp>
        <p:nvGrpSpPr>
          <p:cNvPr id="3" name="Gruppieren 31"/>
          <p:cNvGrpSpPr>
            <a:grpSpLocks/>
          </p:cNvGrpSpPr>
          <p:nvPr/>
        </p:nvGrpSpPr>
        <p:grpSpPr bwMode="auto">
          <a:xfrm>
            <a:off x="5181600" y="1371600"/>
            <a:ext cx="838200" cy="762000"/>
            <a:chOff x="6629400" y="4648200"/>
            <a:chExt cx="838200" cy="762000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6629400" y="4648200"/>
              <a:ext cx="838200" cy="762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6629400" y="4648200"/>
              <a:ext cx="762000" cy="762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ihandform 12"/>
          <p:cNvSpPr/>
          <p:nvPr/>
        </p:nvSpPr>
        <p:spPr>
          <a:xfrm>
            <a:off x="3352800" y="1054100"/>
            <a:ext cx="1854200" cy="1689100"/>
          </a:xfrm>
          <a:custGeom>
            <a:avLst/>
            <a:gdLst>
              <a:gd name="connsiteX0" fmla="*/ 0 w 1866900"/>
              <a:gd name="connsiteY0" fmla="*/ 0 h 1536700"/>
              <a:gd name="connsiteX1" fmla="*/ 558800 w 1866900"/>
              <a:gd name="connsiteY1" fmla="*/ 508000 h 1536700"/>
              <a:gd name="connsiteX2" fmla="*/ 190500 w 1866900"/>
              <a:gd name="connsiteY2" fmla="*/ 1295400 h 1536700"/>
              <a:gd name="connsiteX3" fmla="*/ 520700 w 1866900"/>
              <a:gd name="connsiteY3" fmla="*/ 1524000 h 1536700"/>
              <a:gd name="connsiteX4" fmla="*/ 1866900 w 1866900"/>
              <a:gd name="connsiteY4" fmla="*/ 12192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0" h="1536700">
                <a:moveTo>
                  <a:pt x="0" y="0"/>
                </a:moveTo>
                <a:cubicBezTo>
                  <a:pt x="263525" y="146050"/>
                  <a:pt x="527050" y="292100"/>
                  <a:pt x="558800" y="508000"/>
                </a:cubicBezTo>
                <a:cubicBezTo>
                  <a:pt x="590550" y="723900"/>
                  <a:pt x="196850" y="1126067"/>
                  <a:pt x="190500" y="1295400"/>
                </a:cubicBezTo>
                <a:cubicBezTo>
                  <a:pt x="184150" y="1464733"/>
                  <a:pt x="241300" y="1536700"/>
                  <a:pt x="520700" y="1524000"/>
                </a:cubicBezTo>
                <a:cubicBezTo>
                  <a:pt x="800100" y="1511300"/>
                  <a:pt x="1524000" y="1270000"/>
                  <a:pt x="1866900" y="12192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7839</TotalTime>
  <Words>2340</Words>
  <Application>Microsoft Office PowerPoint</Application>
  <PresentationFormat>On-screen Show (4:3)</PresentationFormat>
  <Paragraphs>486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Times New Roman</vt:lpstr>
      <vt:lpstr>Verdana</vt:lpstr>
      <vt:lpstr>Symbol</vt:lpstr>
      <vt:lpstr>Wingdings-Regular</vt:lpstr>
      <vt:lpstr>Office Theme</vt:lpstr>
      <vt:lpstr>Upscaling Basic Sanitation for the Urban Poor (UBSUP) </vt:lpstr>
      <vt:lpstr>PowerPoint Presentation</vt:lpstr>
      <vt:lpstr>Content</vt:lpstr>
      <vt:lpstr>What is the context of this session?</vt:lpstr>
      <vt:lpstr>What is the context of this session?</vt:lpstr>
      <vt:lpstr>What is the context of this session?</vt:lpstr>
      <vt:lpstr>Why do we need a DTF?</vt:lpstr>
      <vt:lpstr>Why do we need a DTF?</vt:lpstr>
      <vt:lpstr>Why do we need a DTF?</vt:lpstr>
      <vt:lpstr>Why do we need a DTF?</vt:lpstr>
      <vt:lpstr>What is treated?</vt:lpstr>
      <vt:lpstr>What is NOT treated?</vt:lpstr>
      <vt:lpstr>What is treated?</vt:lpstr>
      <vt:lpstr>Why decentralised treatment?</vt:lpstr>
      <vt:lpstr>Why decentralised treatment?</vt:lpstr>
      <vt:lpstr>Why decentralised treatment?</vt:lpstr>
      <vt:lpstr>Where do we need a DTF?</vt:lpstr>
      <vt:lpstr>Where do we need a DTF?</vt:lpstr>
      <vt:lpstr>How does a DTF work: in general?</vt:lpstr>
      <vt:lpstr>How does a DTF work?</vt:lpstr>
      <vt:lpstr>How does a DTF work?</vt:lpstr>
      <vt:lpstr>How does a DTF work?</vt:lpstr>
      <vt:lpstr>How does a DTF work?</vt:lpstr>
      <vt:lpstr>How does a DTF work?</vt:lpstr>
      <vt:lpstr>How does a DTF work?</vt:lpstr>
      <vt:lpstr>How does a DTF work: treatment stages</vt:lpstr>
      <vt:lpstr>How does a DTF work: treatment forms</vt:lpstr>
      <vt:lpstr>How does a RB/BT look like?</vt:lpstr>
      <vt:lpstr>How does a RB/BT work?</vt:lpstr>
      <vt:lpstr>How is a RB/BT designed?</vt:lpstr>
      <vt:lpstr>How does a ST look like?</vt:lpstr>
      <vt:lpstr>How does a ST look like?</vt:lpstr>
      <vt:lpstr>How does a ST work?</vt:lpstr>
      <vt:lpstr>How is a ST designed?</vt:lpstr>
      <vt:lpstr>How does a ABR look like?</vt:lpstr>
      <vt:lpstr>How does a ABR look like?</vt:lpstr>
      <vt:lpstr>How does a ABR work?</vt:lpstr>
      <vt:lpstr>How is a ABR designed?</vt:lpstr>
      <vt:lpstr>How does a VFCW look like?</vt:lpstr>
      <vt:lpstr>How does a VFCW look like?</vt:lpstr>
      <vt:lpstr>How does a VFCW work?</vt:lpstr>
      <vt:lpstr>How is a VFCW designed?</vt:lpstr>
      <vt:lpstr>How does a SDRB look like?</vt:lpstr>
      <vt:lpstr>How does a SDRB look like?</vt:lpstr>
      <vt:lpstr>How does a SDRB work?</vt:lpstr>
      <vt:lpstr>How is a SDRB designed?</vt:lpstr>
      <vt:lpstr>How does a CA look like?</vt:lpstr>
      <vt:lpstr>How does a CA look like?</vt:lpstr>
      <vt:lpstr>How does a CA work?</vt:lpstr>
      <vt:lpstr>How is a CA designed?</vt:lpstr>
      <vt:lpstr>How does a DTF look like?</vt:lpstr>
      <vt:lpstr>How does a DTF look like?</vt:lpstr>
      <vt:lpstr>How does a DTF look like?</vt:lpstr>
      <vt:lpstr>Group Exercise – Design of a ST</vt:lpstr>
      <vt:lpstr>Group Exercise – Design of a ST</vt:lpstr>
      <vt:lpstr>Group Exercise – Design of a ST</vt:lpstr>
      <vt:lpstr>How do we design our DTF?</vt:lpstr>
      <vt:lpstr>How do we design our DTF?</vt:lpstr>
      <vt:lpstr>Can I see, touch and smell one?</vt:lpstr>
      <vt:lpstr>Do you have any questions, remarks or suggestions?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Services Trust Fund</dc:title>
  <dc:creator>Maria.Notley</dc:creator>
  <cp:lastModifiedBy>Bernard Njenga</cp:lastModifiedBy>
  <cp:revision>497</cp:revision>
  <cp:lastPrinted>2012-07-20T13:18:10Z</cp:lastPrinted>
  <dcterms:created xsi:type="dcterms:W3CDTF">2011-07-26T11:49:09Z</dcterms:created>
  <dcterms:modified xsi:type="dcterms:W3CDTF">2017-08-19T01:02:26Z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1320950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  <property fmtid="{D5CDD505-2E9C-101B-9397-08002B2CF9AE}" name="NXTAG2" pid="5">
    <vt:lpwstr>000800e2210000000000010271a00207f4000400038000</vt:lpwstr>
  </property>
</Properties>
</file>